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68"/>
  </p:notesMasterIdLst>
  <p:sldIdLst>
    <p:sldId id="256" r:id="rId2"/>
    <p:sldId id="339" r:id="rId3"/>
    <p:sldId id="258" r:id="rId4"/>
    <p:sldId id="316" r:id="rId5"/>
    <p:sldId id="317" r:id="rId6"/>
    <p:sldId id="318" r:id="rId7"/>
    <p:sldId id="319" r:id="rId8"/>
    <p:sldId id="320" r:id="rId9"/>
    <p:sldId id="327" r:id="rId10"/>
    <p:sldId id="328" r:id="rId11"/>
    <p:sldId id="329" r:id="rId12"/>
    <p:sldId id="330" r:id="rId13"/>
    <p:sldId id="331" r:id="rId14"/>
    <p:sldId id="261" r:id="rId15"/>
    <p:sldId id="346" r:id="rId16"/>
    <p:sldId id="347" r:id="rId17"/>
    <p:sldId id="348" r:id="rId18"/>
    <p:sldId id="332" r:id="rId19"/>
    <p:sldId id="266" r:id="rId20"/>
    <p:sldId id="333" r:id="rId21"/>
    <p:sldId id="334" r:id="rId22"/>
    <p:sldId id="335" r:id="rId23"/>
    <p:sldId id="336" r:id="rId24"/>
    <p:sldId id="337" r:id="rId25"/>
    <p:sldId id="338" r:id="rId26"/>
    <p:sldId id="273" r:id="rId27"/>
    <p:sldId id="373" r:id="rId28"/>
    <p:sldId id="372" r:id="rId29"/>
    <p:sldId id="371" r:id="rId30"/>
    <p:sldId id="281" r:id="rId31"/>
    <p:sldId id="352" r:id="rId32"/>
    <p:sldId id="283" r:id="rId33"/>
    <p:sldId id="284" r:id="rId34"/>
    <p:sldId id="353" r:id="rId35"/>
    <p:sldId id="286" r:id="rId36"/>
    <p:sldId id="287" r:id="rId37"/>
    <p:sldId id="288" r:id="rId38"/>
    <p:sldId id="354" r:id="rId39"/>
    <p:sldId id="290" r:id="rId40"/>
    <p:sldId id="291" r:id="rId41"/>
    <p:sldId id="355" r:id="rId42"/>
    <p:sldId id="293" r:id="rId43"/>
    <p:sldId id="294" r:id="rId44"/>
    <p:sldId id="356" r:id="rId45"/>
    <p:sldId id="296" r:id="rId46"/>
    <p:sldId id="297" r:id="rId47"/>
    <p:sldId id="349" r:id="rId48"/>
    <p:sldId id="366" r:id="rId49"/>
    <p:sldId id="367" r:id="rId50"/>
    <p:sldId id="368" r:id="rId51"/>
    <p:sldId id="369" r:id="rId52"/>
    <p:sldId id="298" r:id="rId53"/>
    <p:sldId id="370" r:id="rId54"/>
    <p:sldId id="358" r:id="rId55"/>
    <p:sldId id="359" r:id="rId56"/>
    <p:sldId id="360" r:id="rId57"/>
    <p:sldId id="361" r:id="rId58"/>
    <p:sldId id="362" r:id="rId59"/>
    <p:sldId id="363" r:id="rId60"/>
    <p:sldId id="364" r:id="rId61"/>
    <p:sldId id="365" r:id="rId62"/>
    <p:sldId id="376" r:id="rId63"/>
    <p:sldId id="374" r:id="rId64"/>
    <p:sldId id="375" r:id="rId65"/>
    <p:sldId id="351" r:id="rId66"/>
    <p:sldId id="350" r:id="rId6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D5"/>
    <a:srgbClr val="DAA9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C98B14A-93B2-4542-8369-9F9E22E90A79}">
  <a:tblStyle styleId="{EC98B14A-93B2-4542-8369-9F9E22E90A79}" styleName="Table_0">
    <a:wholeTbl>
      <a:tcTxStyle b="off" i="off">
        <a:font>
          <a:latin typeface="Calibri"/>
          <a:ea typeface="Calibri"/>
          <a:cs typeface="Calibri"/>
        </a:font>
        <a:schemeClr val="dk1"/>
      </a:tcTxStyle>
      <a:tcStyle>
        <a:tcBdr>
          <a:left>
            <a:ln w="12700" cap="flat" cmpd="sng">
              <a:solidFill>
                <a:schemeClr val="accent1"/>
              </a:solidFill>
              <a:prstDash val="solid"/>
              <a:round/>
              <a:headEnd type="none" w="med" len="med"/>
              <a:tailEnd type="none" w="med" len="med"/>
            </a:ln>
          </a:left>
          <a:right>
            <a:ln w="12700" cap="flat" cmpd="sng">
              <a:solidFill>
                <a:schemeClr val="accent1"/>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12700" cap="flat" cmpd="sng">
              <a:solidFill>
                <a:schemeClr val="accent1"/>
              </a:solidFill>
              <a:prstDash val="solid"/>
              <a:round/>
              <a:headEnd type="none" w="med" len="med"/>
              <a:tailEnd type="none" w="med" len="med"/>
            </a:ln>
          </a:insideH>
          <a:insideV>
            <a:ln w="12700" cap="flat" cmpd="sng">
              <a:solidFill>
                <a:schemeClr val="accent1"/>
              </a:solidFill>
              <a:prstDash val="solid"/>
              <a:round/>
              <a:headEnd type="none" w="med" len="med"/>
              <a:tailEnd type="none" w="med" len="med"/>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med" len="med"/>
              <a:tailEnd type="none" w="med" len="med"/>
            </a:ln>
          </a:top>
        </a:tcBdr>
        <a:fill>
          <a:solidFill>
            <a:srgbClr val="E8ECF4"/>
          </a:solidFill>
        </a:fill>
      </a:tcStyle>
    </a:lastRow>
    <a:seCell>
      <a:tcTxStyle/>
      <a:tcStyle>
        <a:tcBdr/>
      </a:tcStyle>
    </a:seCell>
    <a:swCell>
      <a:tcTxStyle/>
      <a:tcStyle>
        <a:tcBdr/>
      </a:tcStyle>
    </a:swCell>
    <a:firstRow>
      <a:tcTxStyle b="on" i="off"/>
      <a:tcStyle>
        <a:tcBdr/>
        <a:fill>
          <a:solidFill>
            <a:srgbClr val="E8ECF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78" autoAdjust="0"/>
  </p:normalViewPr>
  <p:slideViewPr>
    <p:cSldViewPr snapToGrid="0" snapToObjects="1">
      <p:cViewPr varScale="1">
        <p:scale>
          <a:sx n="161" d="100"/>
          <a:sy n="161" d="100"/>
        </p:scale>
        <p:origin x="-368"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485768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p:txBody>
      </p:sp>
      <p:sp>
        <p:nvSpPr>
          <p:cNvPr id="80" name="Shape 80"/>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Scope is summed up by these two sentences - “what is happening right now</a:t>
            </a:r>
          </a:p>
          <a:p>
            <a:endParaRPr lang="en-US" sz="1200" dirty="0" smtClean="0">
              <a:solidFill>
                <a:srgbClr val="000000"/>
              </a:solidFill>
            </a:endParaRPr>
          </a:p>
          <a:p>
            <a:r>
              <a:rPr lang="en-US" sz="1200" dirty="0" smtClean="0">
                <a:solidFill>
                  <a:srgbClr val="000000"/>
                </a:solidFill>
              </a:rPr>
              <a:t>Not:</a:t>
            </a:r>
            <a:r>
              <a:rPr lang="en-US" sz="1200" baseline="0" dirty="0" smtClean="0">
                <a:solidFill>
                  <a:srgbClr val="000000"/>
                </a:solidFill>
              </a:rPr>
              <a:t> </a:t>
            </a:r>
            <a:r>
              <a:rPr lang="en-US" sz="1200" dirty="0" smtClean="0">
                <a:solidFill>
                  <a:srgbClr val="000000"/>
                </a:solidFill>
              </a:rPr>
              <a:t>Who is attacking</a:t>
            </a:r>
            <a:r>
              <a:rPr lang="en-US" sz="1200" baseline="0" dirty="0" smtClean="0">
                <a:solidFill>
                  <a:srgbClr val="000000"/>
                </a:solidFill>
              </a:rPr>
              <a:t> us? </a:t>
            </a:r>
          </a:p>
          <a:p>
            <a:r>
              <a:rPr lang="en-US" sz="1200" baseline="0" dirty="0" smtClean="0">
                <a:solidFill>
                  <a:srgbClr val="000000"/>
                </a:solidFill>
              </a:rPr>
              <a:t>What is their intent?</a:t>
            </a:r>
          </a:p>
          <a:p>
            <a:r>
              <a:rPr lang="en-US" sz="1200" baseline="0" dirty="0" smtClean="0">
                <a:solidFill>
                  <a:srgbClr val="000000"/>
                </a:solidFill>
              </a:rPr>
              <a:t>How are they doing it?</a:t>
            </a:r>
          </a:p>
          <a:p>
            <a:pPr marL="0" indent="0">
              <a:buFont typeface="Arial"/>
              <a:buNone/>
            </a:pPr>
            <a:r>
              <a:rPr lang="en-US" sz="1200" baseline="0" dirty="0" smtClean="0">
                <a:solidFill>
                  <a:srgbClr val="000000"/>
                </a:solidFill>
              </a:rPr>
              <a:t>What weaknesses are they using?</a:t>
            </a:r>
          </a:p>
          <a:p>
            <a:r>
              <a:rPr lang="en-US" sz="1200" dirty="0" smtClean="0">
                <a:solidFill>
                  <a:srgbClr val="000000"/>
                </a:solidFill>
              </a:rPr>
              <a:t>-</a:t>
            </a:r>
          </a:p>
          <a:p>
            <a:endParaRPr lang="en-US" sz="1000" dirty="0" smtClean="0"/>
          </a:p>
          <a:p>
            <a:endParaRPr lang="en-US" sz="1000" dirty="0" smtClean="0"/>
          </a:p>
          <a:p>
            <a:endParaRPr lang="en-US" sz="1000" dirty="0" smtClean="0"/>
          </a:p>
          <a:p>
            <a:r>
              <a:rPr lang="en-US" sz="1000" dirty="0" smtClean="0"/>
              <a:t>Essentially, these two sentences (shown) attempt to </a:t>
            </a:r>
            <a:r>
              <a:rPr lang="en-US" sz="1000" dirty="0" smtClean="0">
                <a:solidFill>
                  <a:srgbClr val="FF0000"/>
                </a:solidFill>
              </a:rPr>
              <a:t>sum up the level of detail </a:t>
            </a:r>
            <a:r>
              <a:rPr lang="en-US" sz="1000" dirty="0" smtClean="0"/>
              <a:t>each threat event name in the ontology is attempting to describe. Really it is answering the question “</a:t>
            </a:r>
            <a:r>
              <a:rPr lang="en-US" sz="1000" dirty="0" smtClean="0">
                <a:solidFill>
                  <a:srgbClr val="FF0000"/>
                </a:solidFill>
              </a:rPr>
              <a:t>what is happening right now</a:t>
            </a:r>
            <a:r>
              <a:rPr lang="en-US" sz="1000" dirty="0" smtClean="0"/>
              <a:t>” and </a:t>
            </a:r>
            <a:r>
              <a:rPr lang="en-US" sz="1000" dirty="0" smtClean="0">
                <a:solidFill>
                  <a:srgbClr val="FF0000"/>
                </a:solidFill>
              </a:rPr>
              <a:t>not</a:t>
            </a:r>
            <a:r>
              <a:rPr lang="en-US" sz="1000" dirty="0" smtClean="0"/>
              <a:t>:</a:t>
            </a:r>
          </a:p>
          <a:p>
            <a:pPr marL="171450" indent="-171450">
              <a:buFont typeface="Arial"/>
              <a:buChar char="•"/>
            </a:pPr>
            <a:r>
              <a:rPr lang="en-US" sz="1000" dirty="0" smtClean="0"/>
              <a:t>Who is attacking</a:t>
            </a:r>
            <a:r>
              <a:rPr lang="en-US" sz="1000" baseline="0" dirty="0" smtClean="0"/>
              <a:t> us?</a:t>
            </a:r>
          </a:p>
          <a:p>
            <a:pPr marL="171450" indent="-171450">
              <a:buFont typeface="Arial"/>
              <a:buChar char="•"/>
            </a:pPr>
            <a:r>
              <a:rPr lang="en-US" sz="1000" baseline="0" dirty="0" smtClean="0"/>
              <a:t>What is their intent?</a:t>
            </a:r>
          </a:p>
          <a:p>
            <a:pPr marL="171450" indent="-171450">
              <a:buFont typeface="Arial"/>
              <a:buChar char="•"/>
            </a:pPr>
            <a:r>
              <a:rPr lang="en-US" sz="1000" baseline="0" dirty="0" smtClean="0"/>
              <a:t>How are they doing it?</a:t>
            </a:r>
          </a:p>
          <a:p>
            <a:pPr marL="171450" indent="-171450">
              <a:buFont typeface="Arial"/>
              <a:buChar char="•"/>
            </a:pPr>
            <a:r>
              <a:rPr lang="en-US" sz="1000" baseline="0" dirty="0" smtClean="0"/>
              <a:t>What weaknesses are they using?</a:t>
            </a:r>
          </a:p>
          <a:p>
            <a:endParaRPr lang="en-US" sz="1000" dirty="0" smtClean="0"/>
          </a:p>
          <a:p>
            <a:r>
              <a:rPr lang="en-US" sz="1000" dirty="0" smtClean="0"/>
              <a:t>NEXT</a:t>
            </a:r>
          </a:p>
          <a:p>
            <a:endParaRPr lang="en-US" sz="1000" dirty="0" smtClean="0"/>
          </a:p>
          <a:p>
            <a:r>
              <a:rPr lang="en-US" sz="1000" dirty="0" smtClean="0"/>
              <a:t>---</a:t>
            </a:r>
          </a:p>
          <a:p>
            <a:endParaRPr lang="en-US" sz="1000" dirty="0" smtClean="0"/>
          </a:p>
          <a:p>
            <a:r>
              <a:rPr lang="en-US" sz="1000" dirty="0" smtClean="0"/>
              <a:t>The threat events are scenarios which are seen commonly by real operating web applications, and are multi-step and/or highly iterative and/or multiple weaknesses involved, and not primarily about events that relate to the tool-based exploitation of single-issue vulnerabilities of individual web applications. Essentially the ontology needs to be a list of concise answers to the operational question “what is happening right now?”.</a:t>
            </a:r>
          </a:p>
          <a:p>
            <a:r>
              <a:rPr lang="en-US" sz="1000" dirty="0" smtClean="0"/>
              <a:t>The summary definition created to describe this is “Threat events to web applications undertaken using automated actions”.</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10</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Might well ask So what else</a:t>
            </a:r>
            <a:r>
              <a:rPr lang="en-US" sz="1200" baseline="0" dirty="0" smtClean="0">
                <a:solidFill>
                  <a:srgbClr val="000000"/>
                </a:solidFill>
              </a:rPr>
              <a:t> already</a:t>
            </a:r>
            <a:r>
              <a:rPr lang="en-US" sz="1200" dirty="0" smtClean="0">
                <a:solidFill>
                  <a:srgbClr val="000000"/>
                </a:solidFill>
              </a:rPr>
              <a:t> exists?</a:t>
            </a:r>
          </a:p>
          <a:p>
            <a:endParaRPr lang="en-US" sz="1200" dirty="0" smtClean="0">
              <a:solidFill>
                <a:srgbClr val="000000"/>
              </a:solidFill>
            </a:endParaRPr>
          </a:p>
          <a:p>
            <a:r>
              <a:rPr lang="en-US" sz="1200" dirty="0" smtClean="0">
                <a:solidFill>
                  <a:srgbClr val="000000"/>
                </a:solidFill>
              </a:rPr>
              <a:t>Do</a:t>
            </a:r>
            <a:r>
              <a:rPr lang="en-US" sz="1200" baseline="0" dirty="0" smtClean="0">
                <a:solidFill>
                  <a:srgbClr val="000000"/>
                </a:solidFill>
              </a:rPr>
              <a:t> not </a:t>
            </a:r>
            <a:r>
              <a:rPr lang="en-US" sz="1200" dirty="0" smtClean="0">
                <a:solidFill>
                  <a:srgbClr val="000000"/>
                </a:solidFill>
              </a:rPr>
              <a:t>adequately address the automated . OWASP lists Other more extensive</a:t>
            </a:r>
            <a:r>
              <a:rPr lang="en-US" sz="1200" baseline="0" dirty="0" smtClean="0">
                <a:solidFill>
                  <a:srgbClr val="000000"/>
                </a:solidFill>
              </a:rPr>
              <a:t> classifications.</a:t>
            </a:r>
          </a:p>
          <a:p>
            <a:endParaRPr lang="en-US" sz="1200" baseline="0" dirty="0" smtClean="0">
              <a:solidFill>
                <a:srgbClr val="000000"/>
              </a:solidFill>
            </a:endParaRPr>
          </a:p>
          <a:p>
            <a:r>
              <a:rPr lang="en-US" sz="1200" baseline="0" dirty="0" smtClean="0">
                <a:solidFill>
                  <a:srgbClr val="000000"/>
                </a:solidFill>
              </a:rPr>
              <a:t>Reading and research...</a:t>
            </a:r>
          </a:p>
          <a:p>
            <a:r>
              <a:rPr lang="en-US" sz="120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So what else</a:t>
            </a:r>
            <a:r>
              <a:rPr lang="en-US" sz="1000" baseline="0" dirty="0" smtClean="0">
                <a:solidFill>
                  <a:srgbClr val="FF0000"/>
                </a:solidFill>
              </a:rPr>
              <a:t> already</a:t>
            </a:r>
            <a:r>
              <a:rPr lang="en-US" sz="1000" dirty="0" smtClean="0">
                <a:solidFill>
                  <a:srgbClr val="FF0000"/>
                </a:solidFill>
              </a:rPr>
              <a:t> exists?</a:t>
            </a:r>
          </a:p>
          <a:p>
            <a:endParaRPr lang="en-US" sz="1000" dirty="0" smtClean="0"/>
          </a:p>
          <a:p>
            <a:r>
              <a:rPr lang="en-US" sz="1000" dirty="0" smtClean="0"/>
              <a:t>It didn’t really seem that any of these adequately addressed the automated threats I was interested in. Certainly no </a:t>
            </a:r>
            <a:r>
              <a:rPr lang="en-US" sz="1000" dirty="0" smtClean="0">
                <a:solidFill>
                  <a:srgbClr val="FF0000"/>
                </a:solidFill>
              </a:rPr>
              <a:t>OWASP lists</a:t>
            </a:r>
            <a:r>
              <a:rPr lang="en-US" sz="1000" dirty="0" smtClean="0"/>
              <a:t>, and also not in what might be considered </a:t>
            </a:r>
            <a:r>
              <a:rPr lang="en-US" sz="1000" dirty="0" smtClean="0">
                <a:solidFill>
                  <a:srgbClr val="FF0000"/>
                </a:solidFill>
              </a:rPr>
              <a:t>more extensive</a:t>
            </a:r>
            <a:r>
              <a:rPr lang="en-US" sz="1000" baseline="0" dirty="0" smtClean="0">
                <a:solidFill>
                  <a:srgbClr val="FF0000"/>
                </a:solidFill>
              </a:rPr>
              <a:t> classifications</a:t>
            </a:r>
            <a:r>
              <a:rPr lang="en-US" sz="1000" baseline="0" dirty="0" smtClean="0"/>
              <a:t>.</a:t>
            </a:r>
          </a:p>
          <a:p>
            <a:endParaRPr lang="en-US" sz="1000" baseline="0" dirty="0" smtClean="0"/>
          </a:p>
          <a:p>
            <a:r>
              <a:rPr lang="en-US" sz="1000" baseline="0" dirty="0" smtClean="0"/>
              <a:t>I included these in my reading and research...</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11</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January 2015.</a:t>
            </a:r>
          </a:p>
          <a:p>
            <a:endParaRPr lang="en-US" sz="1200" dirty="0" smtClean="0">
              <a:solidFill>
                <a:srgbClr val="000000"/>
              </a:solidFill>
            </a:endParaRPr>
          </a:p>
          <a:p>
            <a:r>
              <a:rPr lang="en-US" sz="1200" dirty="0" smtClean="0">
                <a:solidFill>
                  <a:srgbClr val="000000"/>
                </a:solidFill>
              </a:rPr>
              <a:t>150 sources. What…  Generated 600 data points.</a:t>
            </a:r>
          </a:p>
          <a:p>
            <a:endParaRPr lang="en-US" sz="1200" dirty="0" smtClean="0">
              <a:solidFill>
                <a:srgbClr val="000000"/>
              </a:solidFill>
            </a:endParaRPr>
          </a:p>
          <a:p>
            <a:r>
              <a:rPr lang="en-US" sz="1200" dirty="0" smtClean="0">
                <a:solidFill>
                  <a:srgbClr val="000000"/>
                </a:solidFill>
              </a:rPr>
              <a:t>Periodic updates to mailing list and wiki. OWASP Connector April 2015. AppSec EU summit. Flyer/survey.</a:t>
            </a:r>
          </a:p>
          <a:p>
            <a:endParaRPr lang="en-US" sz="1200" dirty="0" smtClean="0">
              <a:solidFill>
                <a:srgbClr val="000000"/>
              </a:solidFill>
            </a:endParaRPr>
          </a:p>
          <a:p>
            <a:r>
              <a:rPr lang="en-US" sz="1200" dirty="0" smtClean="0">
                <a:solidFill>
                  <a:srgbClr val="000000"/>
                </a:solidFill>
              </a:rPr>
              <a:t>Peer review. Version 1. First presented here at AppSec USA.</a:t>
            </a:r>
          </a:p>
          <a:p>
            <a:endParaRPr lang="en-US" sz="1200" dirty="0" smtClean="0">
              <a:solidFill>
                <a:srgbClr val="000000"/>
              </a:solidFill>
            </a:endParaRPr>
          </a:p>
          <a:p>
            <a:r>
              <a:rPr lang="en-US" sz="1200" dirty="0" smtClean="0">
                <a:solidFill>
                  <a:srgbClr val="000000"/>
                </a:solidFill>
              </a:rPr>
              <a:t>Those 600 -&gt; large diagram to</a:t>
            </a:r>
            <a:r>
              <a:rPr lang="en-US" sz="1200" baseline="0" dirty="0" smtClean="0">
                <a:solidFill>
                  <a:srgbClr val="000000"/>
                </a:solidFill>
              </a:rPr>
              <a:t> </a:t>
            </a:r>
            <a:r>
              <a:rPr lang="en-US" sz="1200" baseline="0" dirty="0" err="1" smtClean="0">
                <a:solidFill>
                  <a:srgbClr val="000000"/>
                </a:solidFill>
              </a:rPr>
              <a:t>summarise</a:t>
            </a:r>
            <a:r>
              <a:rPr lang="en-US" sz="1200" baseline="0" dirty="0" smtClean="0">
                <a:solidFill>
                  <a:srgbClr val="000000"/>
                </a:solidFill>
              </a:rPr>
              <a:t> research and sue to distil down the information</a:t>
            </a:r>
            <a:r>
              <a:rPr lang="en-US" sz="1200" dirty="0" smtClean="0">
                <a:solidFill>
                  <a:srgbClr val="000000"/>
                </a:solidFill>
              </a:rPr>
              <a:t>. Working document.</a:t>
            </a:r>
          </a:p>
          <a:p>
            <a:r>
              <a:rPr lang="en-US" sz="120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Work began on the project in late January 2015</a:t>
            </a:r>
            <a:r>
              <a:rPr lang="en-US" sz="1000" dirty="0" smtClean="0"/>
              <a:t>. Over </a:t>
            </a:r>
            <a:r>
              <a:rPr lang="en-US" sz="1000" dirty="0" smtClean="0">
                <a:solidFill>
                  <a:srgbClr val="FF0000"/>
                </a:solidFill>
              </a:rPr>
              <a:t>150 sources of information </a:t>
            </a:r>
            <a:r>
              <a:rPr lang="en-US" sz="1000" dirty="0" smtClean="0"/>
              <a:t>were identified, read and relevant threat information extracted. The full list of academic papers, blog posts, briefings, conference presentations, dictionaries, news stories, reports, technical papers and white papers is published on the OWASP wiki. This created over </a:t>
            </a:r>
            <a:r>
              <a:rPr lang="en-US" sz="1000" dirty="0" smtClean="0">
                <a:solidFill>
                  <a:srgbClr val="FF0000"/>
                </a:solidFill>
              </a:rPr>
              <a:t>600 data points</a:t>
            </a:r>
            <a:r>
              <a:rPr lang="en-US" sz="1000" dirty="0" smtClean="0"/>
              <a:t> describing a mixture of threats, attacks and some vulnerabilities. Updates were periodically posted to the project pages on the OWASP wiki.</a:t>
            </a:r>
          </a:p>
          <a:p>
            <a:endParaRPr lang="en-US" sz="1000" dirty="0" smtClean="0"/>
          </a:p>
          <a:p>
            <a:r>
              <a:rPr lang="en-US" sz="1000" dirty="0" smtClean="0"/>
              <a:t>Anything relating to exploitation of implementation bugs was excluded. </a:t>
            </a:r>
            <a:r>
              <a:rPr lang="en-US" sz="1000" dirty="0" smtClean="0">
                <a:solidFill>
                  <a:srgbClr val="FF0000"/>
                </a:solidFill>
              </a:rPr>
              <a:t>Forty or so clusters of threats were extracted </a:t>
            </a:r>
            <a:r>
              <a:rPr lang="en-US" sz="1000" dirty="0" smtClean="0"/>
              <a:t>from this diagram, and this was reduced further to a slightly smaller number of candidate threat event names. Work then began to identify inter-relationships, similarities, overlaps and unique aspects. This process was undertaken over 1-2 months and reduced the number of threat event names to </a:t>
            </a:r>
            <a:r>
              <a:rPr lang="en-US" sz="1000" dirty="0" smtClean="0">
                <a:solidFill>
                  <a:srgbClr val="FF0000"/>
                </a:solidFill>
              </a:rPr>
              <a:t>just over twenty</a:t>
            </a:r>
            <a:r>
              <a:rPr lang="en-US" sz="1000" dirty="0" smtClean="0"/>
              <a:t>. Further de-duplication reduced the count to </a:t>
            </a:r>
            <a:r>
              <a:rPr lang="en-US" sz="1000" dirty="0" smtClean="0">
                <a:solidFill>
                  <a:srgbClr val="FF0000"/>
                </a:solidFill>
              </a:rPr>
              <a:t>nineteen</a:t>
            </a:r>
            <a:r>
              <a:rPr lang="en-US" sz="1000" dirty="0" smtClean="0"/>
              <a:t>.</a:t>
            </a:r>
          </a:p>
          <a:p>
            <a:endParaRPr lang="en-US" sz="1000" dirty="0" smtClean="0"/>
          </a:p>
          <a:p>
            <a:r>
              <a:rPr lang="en-US" sz="1000" dirty="0" smtClean="0"/>
              <a:t>The project was announced in the OWASP Foundation’s </a:t>
            </a:r>
            <a:r>
              <a:rPr lang="en-US" sz="1000" dirty="0" smtClean="0">
                <a:solidFill>
                  <a:srgbClr val="FF0000"/>
                </a:solidFill>
              </a:rPr>
              <a:t>Connector newsletter </a:t>
            </a:r>
            <a:r>
              <a:rPr lang="en-US" sz="1000" dirty="0" smtClean="0"/>
              <a:t>in April 2015. It was also highlighted in a two-sided </a:t>
            </a:r>
            <a:r>
              <a:rPr lang="en-US" sz="1000" dirty="0" err="1" smtClean="0"/>
              <a:t>colour</a:t>
            </a:r>
            <a:r>
              <a:rPr lang="en-US" sz="1000" dirty="0" smtClean="0"/>
              <a:t> flyer included in every delegate’s bag at </a:t>
            </a:r>
            <a:r>
              <a:rPr lang="en-US" sz="1000" dirty="0" smtClean="0">
                <a:solidFill>
                  <a:srgbClr val="FF0000"/>
                </a:solidFill>
              </a:rPr>
              <a:t>AppSec EU 2015 </a:t>
            </a:r>
            <a:r>
              <a:rPr lang="en-US" sz="1000" dirty="0" smtClean="0"/>
              <a:t>in Amsterdam. A limited amount of </a:t>
            </a:r>
            <a:r>
              <a:rPr lang="en-US" sz="1000" dirty="0" smtClean="0">
                <a:solidFill>
                  <a:srgbClr val="FF0000"/>
                </a:solidFill>
              </a:rPr>
              <a:t>peer review </a:t>
            </a:r>
            <a:r>
              <a:rPr lang="en-US" sz="1000" dirty="0" smtClean="0"/>
              <a:t>has been undertaken over a couple of months.</a:t>
            </a:r>
            <a:r>
              <a:rPr lang="en-US" sz="1000" baseline="0" dirty="0" smtClean="0"/>
              <a:t> The peer review led to clearer scope, suggestions for additional threats, and changes to both the names and descriptions of the threat events. Further peer review would be welcome.</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12</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Threat events, attack vectors, vulnerabilities and some motives – naming/scoping not critical.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40 or so clusters.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Examined relationships, overlaps and unique aspects.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Narrowed these down to provide</a:t>
            </a:r>
            <a:r>
              <a:rPr lang="en-US" sz="1200" baseline="0" dirty="0" smtClean="0">
                <a:solidFill>
                  <a:srgbClr val="000000"/>
                </a:solidFill>
              </a:rPr>
              <a:t> candidate threat events (precise naming not really considered at this point). Eventually boiled these down to 19.</a:t>
            </a: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Those 600</a:t>
            </a:r>
            <a:r>
              <a:rPr lang="en-US" sz="1000" baseline="0" dirty="0" smtClean="0"/>
              <a:t> original data points </a:t>
            </a:r>
            <a:r>
              <a:rPr lang="en-US" sz="1000" dirty="0" smtClean="0"/>
              <a:t>were first converted into a large-scale diagram to aid with </a:t>
            </a:r>
            <a:r>
              <a:rPr lang="en-US" sz="1000" dirty="0" smtClean="0">
                <a:solidFill>
                  <a:srgbClr val="FF0000"/>
                </a:solidFill>
              </a:rPr>
              <a:t>distilling them down</a:t>
            </a:r>
            <a:r>
              <a:rPr lang="en-US" sz="1000" dirty="0" smtClean="0"/>
              <a:t>. This attempted to remove duplication and highlight interrelationships. The diagram can be found on the OWASP wiki.</a:t>
            </a:r>
            <a:r>
              <a:rPr lang="en-US" sz="1000" baseline="0" dirty="0" smtClean="0"/>
              <a: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smtClean="0"/>
              <a:t>Threat events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smtClean="0"/>
              <a:t>Attack vectors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smtClean="0"/>
              <a:t>Vulnerabilities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smtClean="0"/>
              <a:t>Motives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baseline="0" dirty="0" smtClean="0">
                <a:solidFill>
                  <a:srgbClr val="FF0000"/>
                </a:solidFill>
              </a:rPr>
              <a:t>Naming not important</a:t>
            </a:r>
            <a:r>
              <a:rPr lang="en-US" sz="1000" baseline="0" dirty="0" smtClean="0"/>
              <a:t>, overlaps and duplication, and also things out-of-scope. Some of the out-of-scope were useful to define boundaries or to identify where similarities and differences exist.</a:t>
            </a:r>
            <a:endParaRPr lang="en-US" sz="1000" dirty="0" smtClean="0"/>
          </a:p>
          <a:p>
            <a:endParaRPr lang="en-US" sz="1000" dirty="0" smtClean="0"/>
          </a:p>
          <a:p>
            <a:r>
              <a:rPr lang="en-US" sz="1000" dirty="0" smtClean="0"/>
              <a:t>[show poster]</a:t>
            </a:r>
          </a:p>
          <a:p>
            <a:endParaRPr lang="en-US" sz="1000" dirty="0" smtClean="0"/>
          </a:p>
          <a:p>
            <a:r>
              <a:rPr lang="en-US" sz="1000" dirty="0" smtClean="0"/>
              <a:t>NEXT </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13</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Might well ask So what else</a:t>
            </a:r>
            <a:r>
              <a:rPr lang="en-US" sz="1200" baseline="0" dirty="0" smtClean="0">
                <a:solidFill>
                  <a:srgbClr val="000000"/>
                </a:solidFill>
              </a:rPr>
              <a:t> already</a:t>
            </a:r>
            <a:r>
              <a:rPr lang="en-US" sz="1200" dirty="0" smtClean="0">
                <a:solidFill>
                  <a:srgbClr val="000000"/>
                </a:solidFill>
              </a:rPr>
              <a:t> exists?</a:t>
            </a:r>
          </a:p>
          <a:p>
            <a:endParaRPr lang="en-US" sz="1200" dirty="0" smtClean="0">
              <a:solidFill>
                <a:srgbClr val="000000"/>
              </a:solidFill>
            </a:endParaRPr>
          </a:p>
          <a:p>
            <a:r>
              <a:rPr lang="en-US" sz="1200" dirty="0" smtClean="0">
                <a:solidFill>
                  <a:srgbClr val="000000"/>
                </a:solidFill>
              </a:rPr>
              <a:t>Do</a:t>
            </a:r>
            <a:r>
              <a:rPr lang="en-US" sz="1200" baseline="0" dirty="0" smtClean="0">
                <a:solidFill>
                  <a:srgbClr val="000000"/>
                </a:solidFill>
              </a:rPr>
              <a:t> not </a:t>
            </a:r>
            <a:r>
              <a:rPr lang="en-US" sz="1200" dirty="0" smtClean="0">
                <a:solidFill>
                  <a:srgbClr val="000000"/>
                </a:solidFill>
              </a:rPr>
              <a:t>adequately address the automated . OWASP lists Other more extensive</a:t>
            </a:r>
            <a:r>
              <a:rPr lang="en-US" sz="1200" baseline="0" dirty="0" smtClean="0">
                <a:solidFill>
                  <a:srgbClr val="000000"/>
                </a:solidFill>
              </a:rPr>
              <a:t> classifications.</a:t>
            </a:r>
          </a:p>
          <a:p>
            <a:endParaRPr lang="en-US" sz="1200" baseline="0" dirty="0" smtClean="0">
              <a:solidFill>
                <a:srgbClr val="000000"/>
              </a:solidFill>
            </a:endParaRPr>
          </a:p>
          <a:p>
            <a:r>
              <a:rPr lang="en-US" sz="1200" baseline="0" dirty="0" smtClean="0">
                <a:solidFill>
                  <a:srgbClr val="000000"/>
                </a:solidFill>
              </a:rPr>
              <a:t>Reading and research...</a:t>
            </a:r>
          </a:p>
          <a:p>
            <a:r>
              <a:rPr lang="en-US" sz="120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So what else</a:t>
            </a:r>
            <a:r>
              <a:rPr lang="en-US" sz="1000" baseline="0" dirty="0" smtClean="0">
                <a:solidFill>
                  <a:srgbClr val="FF0000"/>
                </a:solidFill>
              </a:rPr>
              <a:t> already</a:t>
            </a:r>
            <a:r>
              <a:rPr lang="en-US" sz="1000" dirty="0" smtClean="0">
                <a:solidFill>
                  <a:srgbClr val="FF0000"/>
                </a:solidFill>
              </a:rPr>
              <a:t> exists?</a:t>
            </a:r>
          </a:p>
          <a:p>
            <a:endParaRPr lang="en-US" sz="1000" dirty="0" smtClean="0"/>
          </a:p>
          <a:p>
            <a:r>
              <a:rPr lang="en-US" sz="1000" dirty="0" smtClean="0"/>
              <a:t>It didn’t really seem that any of these adequately addressed the automated threats I was interested in. Certainly no </a:t>
            </a:r>
            <a:r>
              <a:rPr lang="en-US" sz="1000" dirty="0" smtClean="0">
                <a:solidFill>
                  <a:srgbClr val="FF0000"/>
                </a:solidFill>
              </a:rPr>
              <a:t>OWASP lists</a:t>
            </a:r>
            <a:r>
              <a:rPr lang="en-US" sz="1000" dirty="0" smtClean="0"/>
              <a:t>, and also not in what might be considered </a:t>
            </a:r>
            <a:r>
              <a:rPr lang="en-US" sz="1000" dirty="0" smtClean="0">
                <a:solidFill>
                  <a:srgbClr val="FF0000"/>
                </a:solidFill>
              </a:rPr>
              <a:t>more extensive</a:t>
            </a:r>
            <a:r>
              <a:rPr lang="en-US" sz="1000" baseline="0" dirty="0" smtClean="0">
                <a:solidFill>
                  <a:srgbClr val="FF0000"/>
                </a:solidFill>
              </a:rPr>
              <a:t> classifications</a:t>
            </a:r>
            <a:r>
              <a:rPr lang="en-US" sz="1000" baseline="0" dirty="0" smtClean="0"/>
              <a:t>.</a:t>
            </a:r>
          </a:p>
          <a:p>
            <a:endParaRPr lang="en-US" sz="1000" baseline="0" dirty="0" smtClean="0"/>
          </a:p>
          <a:p>
            <a:r>
              <a:rPr lang="en-US" sz="1000" baseline="0" dirty="0" smtClean="0"/>
              <a:t>I included these in my reading and research...</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15</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Might well ask So what else</a:t>
            </a:r>
            <a:r>
              <a:rPr lang="en-US" sz="1200" baseline="0" dirty="0" smtClean="0">
                <a:solidFill>
                  <a:srgbClr val="000000"/>
                </a:solidFill>
              </a:rPr>
              <a:t> already</a:t>
            </a:r>
            <a:r>
              <a:rPr lang="en-US" sz="1200" dirty="0" smtClean="0">
                <a:solidFill>
                  <a:srgbClr val="000000"/>
                </a:solidFill>
              </a:rPr>
              <a:t> exists?</a:t>
            </a:r>
          </a:p>
          <a:p>
            <a:endParaRPr lang="en-US" sz="1200" dirty="0" smtClean="0">
              <a:solidFill>
                <a:srgbClr val="000000"/>
              </a:solidFill>
            </a:endParaRPr>
          </a:p>
          <a:p>
            <a:r>
              <a:rPr lang="en-US" sz="1200" dirty="0" smtClean="0">
                <a:solidFill>
                  <a:srgbClr val="000000"/>
                </a:solidFill>
              </a:rPr>
              <a:t>Do</a:t>
            </a:r>
            <a:r>
              <a:rPr lang="en-US" sz="1200" baseline="0" dirty="0" smtClean="0">
                <a:solidFill>
                  <a:srgbClr val="000000"/>
                </a:solidFill>
              </a:rPr>
              <a:t> not </a:t>
            </a:r>
            <a:r>
              <a:rPr lang="en-US" sz="1200" dirty="0" smtClean="0">
                <a:solidFill>
                  <a:srgbClr val="000000"/>
                </a:solidFill>
              </a:rPr>
              <a:t>adequately address the automated . OWASP lists Other more extensive</a:t>
            </a:r>
            <a:r>
              <a:rPr lang="en-US" sz="1200" baseline="0" dirty="0" smtClean="0">
                <a:solidFill>
                  <a:srgbClr val="000000"/>
                </a:solidFill>
              </a:rPr>
              <a:t> classifications.</a:t>
            </a:r>
          </a:p>
          <a:p>
            <a:endParaRPr lang="en-US" sz="1200" baseline="0" dirty="0" smtClean="0">
              <a:solidFill>
                <a:srgbClr val="000000"/>
              </a:solidFill>
            </a:endParaRPr>
          </a:p>
          <a:p>
            <a:r>
              <a:rPr lang="en-US" sz="1200" baseline="0" dirty="0" smtClean="0">
                <a:solidFill>
                  <a:srgbClr val="000000"/>
                </a:solidFill>
              </a:rPr>
              <a:t>Reading and research...</a:t>
            </a:r>
          </a:p>
          <a:p>
            <a:r>
              <a:rPr lang="en-US" sz="120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So what else</a:t>
            </a:r>
            <a:r>
              <a:rPr lang="en-US" sz="1000" baseline="0" dirty="0" smtClean="0">
                <a:solidFill>
                  <a:srgbClr val="FF0000"/>
                </a:solidFill>
              </a:rPr>
              <a:t> already</a:t>
            </a:r>
            <a:r>
              <a:rPr lang="en-US" sz="1000" dirty="0" smtClean="0">
                <a:solidFill>
                  <a:srgbClr val="FF0000"/>
                </a:solidFill>
              </a:rPr>
              <a:t> exists?</a:t>
            </a:r>
          </a:p>
          <a:p>
            <a:endParaRPr lang="en-US" sz="1000" dirty="0" smtClean="0"/>
          </a:p>
          <a:p>
            <a:r>
              <a:rPr lang="en-US" sz="1000" dirty="0" smtClean="0"/>
              <a:t>It didn’t really seem that any of these adequately addressed the automated threats I was interested in. Certainly no </a:t>
            </a:r>
            <a:r>
              <a:rPr lang="en-US" sz="1000" dirty="0" smtClean="0">
                <a:solidFill>
                  <a:srgbClr val="FF0000"/>
                </a:solidFill>
              </a:rPr>
              <a:t>OWASP lists</a:t>
            </a:r>
            <a:r>
              <a:rPr lang="en-US" sz="1000" dirty="0" smtClean="0"/>
              <a:t>, and also not in what might be considered </a:t>
            </a:r>
            <a:r>
              <a:rPr lang="en-US" sz="1000" dirty="0" smtClean="0">
                <a:solidFill>
                  <a:srgbClr val="FF0000"/>
                </a:solidFill>
              </a:rPr>
              <a:t>more extensive</a:t>
            </a:r>
            <a:r>
              <a:rPr lang="en-US" sz="1000" baseline="0" dirty="0" smtClean="0">
                <a:solidFill>
                  <a:srgbClr val="FF0000"/>
                </a:solidFill>
              </a:rPr>
              <a:t> classifications</a:t>
            </a:r>
            <a:r>
              <a:rPr lang="en-US" sz="1000" baseline="0" dirty="0" smtClean="0"/>
              <a:t>.</a:t>
            </a:r>
          </a:p>
          <a:p>
            <a:endParaRPr lang="en-US" sz="1000" baseline="0" dirty="0" smtClean="0"/>
          </a:p>
          <a:p>
            <a:r>
              <a:rPr lang="en-US" sz="1000" baseline="0" dirty="0" smtClean="0"/>
              <a:t>I included these in my reading and research...</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16</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Might well ask So what else</a:t>
            </a:r>
            <a:r>
              <a:rPr lang="en-US" sz="1200" baseline="0" dirty="0" smtClean="0">
                <a:solidFill>
                  <a:srgbClr val="000000"/>
                </a:solidFill>
              </a:rPr>
              <a:t> already</a:t>
            </a:r>
            <a:r>
              <a:rPr lang="en-US" sz="1200" dirty="0" smtClean="0">
                <a:solidFill>
                  <a:srgbClr val="000000"/>
                </a:solidFill>
              </a:rPr>
              <a:t> exists?</a:t>
            </a:r>
          </a:p>
          <a:p>
            <a:endParaRPr lang="en-US" sz="1200" dirty="0" smtClean="0">
              <a:solidFill>
                <a:srgbClr val="000000"/>
              </a:solidFill>
            </a:endParaRPr>
          </a:p>
          <a:p>
            <a:r>
              <a:rPr lang="en-US" sz="1200" dirty="0" smtClean="0">
                <a:solidFill>
                  <a:srgbClr val="000000"/>
                </a:solidFill>
              </a:rPr>
              <a:t>Do</a:t>
            </a:r>
            <a:r>
              <a:rPr lang="en-US" sz="1200" baseline="0" dirty="0" smtClean="0">
                <a:solidFill>
                  <a:srgbClr val="000000"/>
                </a:solidFill>
              </a:rPr>
              <a:t> not </a:t>
            </a:r>
            <a:r>
              <a:rPr lang="en-US" sz="1200" dirty="0" smtClean="0">
                <a:solidFill>
                  <a:srgbClr val="000000"/>
                </a:solidFill>
              </a:rPr>
              <a:t>adequately address the automated . OWASP lists Other more extensive</a:t>
            </a:r>
            <a:r>
              <a:rPr lang="en-US" sz="1200" baseline="0" dirty="0" smtClean="0">
                <a:solidFill>
                  <a:srgbClr val="000000"/>
                </a:solidFill>
              </a:rPr>
              <a:t> classifications.</a:t>
            </a:r>
          </a:p>
          <a:p>
            <a:endParaRPr lang="en-US" sz="1200" baseline="0" dirty="0" smtClean="0">
              <a:solidFill>
                <a:srgbClr val="000000"/>
              </a:solidFill>
            </a:endParaRPr>
          </a:p>
          <a:p>
            <a:r>
              <a:rPr lang="en-US" sz="1200" baseline="0" dirty="0" smtClean="0">
                <a:solidFill>
                  <a:srgbClr val="000000"/>
                </a:solidFill>
              </a:rPr>
              <a:t>Reading and research...</a:t>
            </a:r>
          </a:p>
          <a:p>
            <a:r>
              <a:rPr lang="en-US" sz="120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So what else</a:t>
            </a:r>
            <a:r>
              <a:rPr lang="en-US" sz="1000" baseline="0" dirty="0" smtClean="0">
                <a:solidFill>
                  <a:srgbClr val="FF0000"/>
                </a:solidFill>
              </a:rPr>
              <a:t> already</a:t>
            </a:r>
            <a:r>
              <a:rPr lang="en-US" sz="1000" dirty="0" smtClean="0">
                <a:solidFill>
                  <a:srgbClr val="FF0000"/>
                </a:solidFill>
              </a:rPr>
              <a:t> exists?</a:t>
            </a:r>
          </a:p>
          <a:p>
            <a:endParaRPr lang="en-US" sz="1000" dirty="0" smtClean="0"/>
          </a:p>
          <a:p>
            <a:r>
              <a:rPr lang="en-US" sz="1000" dirty="0" smtClean="0"/>
              <a:t>It didn’t really seem that any of these adequately addressed the automated threats I was interested in. Certainly no </a:t>
            </a:r>
            <a:r>
              <a:rPr lang="en-US" sz="1000" dirty="0" smtClean="0">
                <a:solidFill>
                  <a:srgbClr val="FF0000"/>
                </a:solidFill>
              </a:rPr>
              <a:t>OWASP lists</a:t>
            </a:r>
            <a:r>
              <a:rPr lang="en-US" sz="1000" dirty="0" smtClean="0"/>
              <a:t>, and also not in what might be considered </a:t>
            </a:r>
            <a:r>
              <a:rPr lang="en-US" sz="1000" dirty="0" smtClean="0">
                <a:solidFill>
                  <a:srgbClr val="FF0000"/>
                </a:solidFill>
              </a:rPr>
              <a:t>more extensive</a:t>
            </a:r>
            <a:r>
              <a:rPr lang="en-US" sz="1000" baseline="0" dirty="0" smtClean="0">
                <a:solidFill>
                  <a:srgbClr val="FF0000"/>
                </a:solidFill>
              </a:rPr>
              <a:t> classifications</a:t>
            </a:r>
            <a:r>
              <a:rPr lang="en-US" sz="1000" baseline="0" dirty="0" smtClean="0"/>
              <a:t>.</a:t>
            </a:r>
          </a:p>
          <a:p>
            <a:endParaRPr lang="en-US" sz="1000" baseline="0" dirty="0" smtClean="0"/>
          </a:p>
          <a:p>
            <a:r>
              <a:rPr lang="en-US" sz="1000" baseline="0" dirty="0" smtClean="0"/>
              <a:t>I included these in my reading and research...</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17</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Full details on wiki and a</a:t>
            </a:r>
            <a:r>
              <a:rPr lang="en-US" sz="1200" baseline="0" dirty="0" smtClean="0">
                <a:solidFill>
                  <a:srgbClr val="000000"/>
                </a:solidFill>
              </a:rPr>
              <a:t> v1 PDF. Also in print from Lulu. I’ll come to why 20 and not 19.</a:t>
            </a:r>
          </a:p>
          <a:p>
            <a:endParaRPr lang="en-US" sz="1200" baseline="0" dirty="0" smtClean="0">
              <a:solidFill>
                <a:srgbClr val="000000"/>
              </a:solidFill>
            </a:endParaRPr>
          </a:p>
          <a:p>
            <a:r>
              <a:rPr lang="en-US" sz="1200" baseline="0" dirty="0" smtClean="0">
                <a:solidFill>
                  <a:srgbClr val="000000"/>
                </a:solidFill>
              </a:rPr>
              <a:t>Not Top 20. 10-150. 30 for a while. Low point 19.</a:t>
            </a:r>
          </a:p>
          <a:p>
            <a:endParaRPr lang="en-US" sz="1200" baseline="0" dirty="0" smtClean="0">
              <a:solidFill>
                <a:srgbClr val="000000"/>
              </a:solidFill>
            </a:endParaRPr>
          </a:p>
          <a:p>
            <a:r>
              <a:rPr lang="en-US" sz="1200" baseline="0" dirty="0" smtClean="0">
                <a:solidFill>
                  <a:srgbClr val="000000"/>
                </a:solidFill>
              </a:rPr>
              <a:t>ID codes for identification and cross-referencing. Randomly assigned.</a:t>
            </a:r>
          </a:p>
          <a:p>
            <a:endParaRPr lang="en-US" sz="1200" baseline="0" dirty="0" smtClean="0">
              <a:solidFill>
                <a:srgbClr val="000000"/>
              </a:solidFill>
            </a:endParaRPr>
          </a:p>
          <a:p>
            <a:r>
              <a:rPr lang="en-US" sz="1200" baseline="0" dirty="0" smtClean="0">
                <a:solidFill>
                  <a:srgbClr val="000000"/>
                </a:solidFill>
              </a:rPr>
              <a:t>OAT=OWASP Automated Threat. 3 digits for growth, or maybe first digit=web, and 1=mobile app etc.</a:t>
            </a:r>
          </a:p>
          <a:p>
            <a:endParaRPr lang="en-US" sz="1200" baseline="0" dirty="0" smtClean="0">
              <a:solidFill>
                <a:srgbClr val="000000"/>
              </a:solidFill>
            </a:endParaRPr>
          </a:p>
          <a:p>
            <a:r>
              <a:rPr lang="en-US" sz="1200" baseline="0" dirty="0" smtClean="0">
                <a:solidFill>
                  <a:srgbClr val="000000"/>
                </a:solidFill>
              </a:rPr>
              <a:t>Prefix “Automated Web Application”. 12/cashing out not ATMs. 15/</a:t>
            </a:r>
            <a:r>
              <a:rPr lang="en-US" sz="1200" baseline="0" dirty="0" err="1" smtClean="0">
                <a:solidFill>
                  <a:srgbClr val="000000"/>
                </a:solidFill>
              </a:rPr>
              <a:t>DoS</a:t>
            </a:r>
            <a:r>
              <a:rPr lang="en-US" sz="1200" baseline="0" dirty="0" smtClean="0">
                <a:solidFill>
                  <a:srgbClr val="000000"/>
                </a:solidFill>
              </a:rPr>
              <a:t> not network </a:t>
            </a:r>
            <a:r>
              <a:rPr lang="en-US" sz="1200" baseline="0" dirty="0" err="1" smtClean="0">
                <a:solidFill>
                  <a:srgbClr val="000000"/>
                </a:solidFill>
              </a:rPr>
              <a:t>DoS</a:t>
            </a:r>
            <a:r>
              <a:rPr lang="en-US" sz="1200" baseline="0" dirty="0" smtClean="0">
                <a:solidFill>
                  <a:srgbClr val="000000"/>
                </a:solidFill>
              </a:rPr>
              <a:t>. Brief comments on two at top…</a:t>
            </a:r>
            <a:endParaRPr lang="en-US" sz="1200" dirty="0" smtClean="0">
              <a:solidFill>
                <a:srgbClr val="000000"/>
              </a:solidFill>
            </a:endParaRPr>
          </a:p>
          <a:p>
            <a:r>
              <a:rPr lang="en-US" sz="1200" dirty="0" smtClean="0">
                <a:solidFill>
                  <a:srgbClr val="000000"/>
                </a:solidFill>
              </a:rPr>
              <a:t>-</a:t>
            </a:r>
          </a:p>
          <a:p>
            <a:endParaRPr lang="en-US" sz="1000" dirty="0" smtClean="0"/>
          </a:p>
          <a:p>
            <a:endParaRPr lang="en-US" sz="1000" dirty="0" smtClean="0"/>
          </a:p>
          <a:p>
            <a:r>
              <a:rPr lang="en-US" sz="1000" dirty="0" smtClean="0"/>
              <a:t>Full details of the finalised ontology threat events are provided in a handbook,</a:t>
            </a:r>
            <a:r>
              <a:rPr lang="en-US" sz="1000" baseline="0" dirty="0" smtClean="0"/>
              <a:t> available free as a PDF or Adobe InDesign, and at cost in print from </a:t>
            </a:r>
            <a:r>
              <a:rPr lang="en-US" sz="1000" baseline="0" dirty="0" err="1" smtClean="0"/>
              <a:t>Lulu.com</a:t>
            </a:r>
            <a:r>
              <a:rPr lang="en-US" sz="1000" baseline="0" dirty="0" smtClean="0"/>
              <a:t> [show handbook] - Here is the </a:t>
            </a:r>
            <a:r>
              <a:rPr lang="en-US" sz="1000" baseline="0" dirty="0" smtClean="0">
                <a:solidFill>
                  <a:srgbClr val="FF0000"/>
                </a:solidFill>
              </a:rPr>
              <a:t>list of threat events ordered alphabetically.</a:t>
            </a:r>
          </a:p>
          <a:p>
            <a:endParaRPr lang="en-US" sz="1000" baseline="0" dirty="0" smtClean="0"/>
          </a:p>
          <a:p>
            <a:r>
              <a:rPr lang="en-US" sz="1000" dirty="0" smtClean="0"/>
              <a:t>This</a:t>
            </a:r>
            <a:r>
              <a:rPr lang="en-US" sz="1000" baseline="0" dirty="0" smtClean="0"/>
              <a:t> is </a:t>
            </a:r>
            <a:r>
              <a:rPr lang="en-US" sz="1000" baseline="0" dirty="0" smtClean="0">
                <a:solidFill>
                  <a:srgbClr val="FF0000"/>
                </a:solidFill>
              </a:rPr>
              <a:t>n</a:t>
            </a:r>
            <a:r>
              <a:rPr lang="en-US" sz="1000" dirty="0" smtClean="0">
                <a:solidFill>
                  <a:srgbClr val="FF0000"/>
                </a:solidFill>
              </a:rPr>
              <a:t>ot a top 10 </a:t>
            </a:r>
            <a:r>
              <a:rPr lang="en-US" sz="1000" dirty="0" smtClean="0"/>
              <a:t>or a top 20. 20 is a coincidence. Started with hundreds possibilities, and</a:t>
            </a:r>
            <a:r>
              <a:rPr lang="en-US" sz="1000" baseline="0" dirty="0" smtClean="0"/>
              <a:t> thought that &gt;10 and &lt;50 was reasonable. Thought it would be about 30 for a while. Low point 19. but ended up being 20.</a:t>
            </a:r>
          </a:p>
          <a:p>
            <a:endParaRPr lang="en-US" sz="1000" baseline="0" dirty="0" smtClean="0"/>
          </a:p>
          <a:p>
            <a:r>
              <a:rPr lang="en-US" sz="1000" dirty="0" smtClean="0"/>
              <a:t>To enable internal cross-referencing and referencing from elsewhere, each threat event has been given an </a:t>
            </a:r>
            <a:r>
              <a:rPr lang="en-US" sz="1000" dirty="0" smtClean="0">
                <a:solidFill>
                  <a:srgbClr val="FF0000"/>
                </a:solidFill>
              </a:rPr>
              <a:t>identification (ID) code. </a:t>
            </a:r>
            <a:r>
              <a:rPr lang="en-US" sz="1000" dirty="0" smtClean="0"/>
              <a:t>This is a three-digit number prefixed by a hyphen and an abbreviation for OWASP Automated Threat (OAT) e.g. OAT-015. The ID codes were </a:t>
            </a:r>
            <a:r>
              <a:rPr lang="en-US" sz="1000" dirty="0" smtClean="0">
                <a:solidFill>
                  <a:srgbClr val="FF0000"/>
                </a:solidFill>
              </a:rPr>
              <a:t>randomly assigned </a:t>
            </a:r>
            <a:r>
              <a:rPr lang="en-US" sz="1000" dirty="0" smtClean="0"/>
              <a:t>in an attempt to stop the ontology being seen as an ordered list, and also to ensure that neighbouring items are not necessarily related. Other cross-referencing is provided. Currently codes </a:t>
            </a:r>
            <a:r>
              <a:rPr lang="en-US" sz="1000" dirty="0" smtClean="0">
                <a:solidFill>
                  <a:srgbClr val="FF0000"/>
                </a:solidFill>
              </a:rPr>
              <a:t>001 to 020 </a:t>
            </a:r>
            <a:r>
              <a:rPr lang="en-US" sz="1000" dirty="0" smtClean="0"/>
              <a:t>are used, and it is expected the total number should be many fewer than fifty, unless many sub-items are ever added. Three digits, rather than two, were allotted in case the first digit is used for some other aspect in future, e.g. perhaps mobile application automated threat events could be 1xx, and 2xx for embedded software, etc. </a:t>
            </a:r>
          </a:p>
          <a:p>
            <a:endParaRPr lang="en-US" sz="1000" dirty="0" smtClean="0"/>
          </a:p>
          <a:p>
            <a:r>
              <a:rPr lang="en-US" sz="1000" dirty="0" smtClean="0"/>
              <a:t>The details at the end of the handbook categorises the threat events by:</a:t>
            </a:r>
          </a:p>
          <a:p>
            <a:pPr marL="171450" indent="-171450">
              <a:buFont typeface="Arial"/>
              <a:buChar char="•"/>
            </a:pPr>
            <a:r>
              <a:rPr lang="en-US" sz="1000" dirty="0" smtClean="0">
                <a:solidFill>
                  <a:srgbClr val="FF0000"/>
                </a:solidFill>
              </a:rPr>
              <a:t>Sectors Targeted</a:t>
            </a:r>
            <a:r>
              <a:rPr lang="en-US" sz="1000" dirty="0" smtClean="0"/>
              <a:t> - Sectors that are targeted more commonly than others for the specific threat event are highlighted in amber; this is currently just the author’s opinion, but the project is seeking information to define this aspect more accurately</a:t>
            </a:r>
          </a:p>
          <a:p>
            <a:pPr marL="171450" indent="-171450">
              <a:buFont typeface="Arial"/>
              <a:buChar char="•"/>
            </a:pPr>
            <a:r>
              <a:rPr lang="en-US" sz="1000" dirty="0" smtClean="0">
                <a:solidFill>
                  <a:srgbClr val="FF0000"/>
                </a:solidFill>
              </a:rPr>
              <a:t>Parties Affected </a:t>
            </a:r>
            <a:r>
              <a:rPr lang="en-US" sz="1000" dirty="0" smtClean="0"/>
              <a:t>- Whether individuals, groups of people, the application owner and other parties are most often affected adversely by the threat event; the threat event may affect other parties depending upon the application and its data; the parties affected, excluding subsequent further misuse</a:t>
            </a:r>
          </a:p>
          <a:p>
            <a:pPr marL="171450" indent="-171450">
              <a:buFont typeface="Arial"/>
              <a:buChar char="•"/>
            </a:pPr>
            <a:r>
              <a:rPr lang="en-US" sz="1000" dirty="0" smtClean="0">
                <a:solidFill>
                  <a:srgbClr val="FF0000"/>
                </a:solidFill>
              </a:rPr>
              <a:t>Data Commonly Misused </a:t>
            </a:r>
            <a:r>
              <a:rPr lang="en-US" sz="1000" dirty="0" smtClean="0"/>
              <a:t>- The types of data are web application specific; however, some threat events are more likely to occur for certain data types.</a:t>
            </a:r>
          </a:p>
          <a:p>
            <a:endParaRPr lang="en-US" sz="1000" dirty="0" smtClean="0"/>
          </a:p>
          <a:p>
            <a:pPr marL="0" indent="0">
              <a:buFont typeface="Arial"/>
              <a:buNone/>
            </a:pPr>
            <a:r>
              <a:rPr lang="en-US" sz="1000" dirty="0" smtClean="0"/>
              <a:t>NEXT</a:t>
            </a:r>
          </a:p>
          <a:p>
            <a:pPr marL="0" indent="0">
              <a:buFont typeface="Arial"/>
              <a:buNone/>
            </a:pPr>
            <a:endParaRPr lang="en-US" sz="1000" dirty="0" smtClean="0"/>
          </a:p>
          <a:p>
            <a:pPr marL="0" indent="0">
              <a:buFont typeface="Arial"/>
              <a:buNone/>
            </a:pPr>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18</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a:t>
            </a:fld>
            <a:endParaRPr lang="en-US"/>
          </a:p>
        </p:txBody>
      </p:sp>
    </p:spTree>
    <p:extLst>
      <p:ext uri="{BB962C8B-B14F-4D97-AF65-F5344CB8AC3E}">
        <p14:creationId xmlns:p14="http://schemas.microsoft.com/office/powerpoint/2010/main" val="3562275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Ecommerce,</a:t>
            </a:r>
            <a:r>
              <a:rPr lang="en-US" sz="1200" baseline="0" dirty="0" smtClean="0">
                <a:solidFill>
                  <a:srgbClr val="000000"/>
                </a:solidFill>
              </a:rPr>
              <a:t> payments.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Build in anti-automation by naming threat events using the ontology.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Use these in the Functional Design Document.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Development houses respond to the call for bids use the ontology to focus their answers to these requirements.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 Defining application development security requirements</a:t>
            </a:r>
          </a:p>
          <a:p>
            <a:endParaRPr lang="en-US" sz="1000" baseline="0" dirty="0" smtClean="0"/>
          </a:p>
          <a:p>
            <a:pPr marL="171450" indent="-171450">
              <a:buFont typeface="Arial"/>
              <a:buChar char="•"/>
            </a:pPr>
            <a:r>
              <a:rPr lang="en-US" sz="1000" dirty="0" smtClean="0"/>
              <a:t>Functional design document</a:t>
            </a:r>
          </a:p>
          <a:p>
            <a:pPr marL="171450" indent="-171450">
              <a:buFont typeface="Arial"/>
              <a:buChar char="•"/>
            </a:pPr>
            <a:r>
              <a:rPr lang="en-US" sz="1000" dirty="0" smtClean="0"/>
              <a:t>Specifies that the website’s payment functions must not be susceptible to named threat events</a:t>
            </a:r>
          </a:p>
          <a:p>
            <a:pPr marL="171450" indent="-171450">
              <a:buFont typeface="Arial"/>
              <a:buChar char="•"/>
            </a:pPr>
            <a:r>
              <a:rPr lang="en-US" sz="1000" dirty="0" smtClean="0"/>
              <a:t>The requirements are specified in terms of the handbook, rather than particular product or service categories</a:t>
            </a:r>
          </a:p>
          <a:p>
            <a:pPr marL="171450" indent="-171450">
              <a:buFont typeface="Arial"/>
              <a:buChar char="•"/>
            </a:pPr>
            <a:r>
              <a:rPr lang="en-US" sz="1000" dirty="0" smtClean="0"/>
              <a:t>Development houses responding to the call for bids use the ontology to focus their answers to these aspects appropriately</a:t>
            </a:r>
            <a:endParaRPr lang="en-US" sz="1000" baseline="0" dirty="0" smtClean="0"/>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r>
              <a:rPr lang="en-US" sz="1000" dirty="0" err="1" smtClean="0"/>
              <a:t>Cinnaminta</a:t>
            </a:r>
            <a:r>
              <a:rPr lang="en-US" sz="1000" dirty="0" smtClean="0"/>
              <a:t> </a:t>
            </a:r>
            <a:r>
              <a:rPr lang="en-US" sz="1000" dirty="0" err="1" smtClean="0"/>
              <a:t>SpA</a:t>
            </a:r>
            <a:r>
              <a:rPr lang="en-US" sz="1000" dirty="0" smtClean="0"/>
              <a:t> intends to build and launch a new multi-lingual and multi-currency e-commerce website. The development will be outsourced and </a:t>
            </a:r>
            <a:r>
              <a:rPr lang="en-US" sz="1000" dirty="0" err="1" smtClean="0"/>
              <a:t>Cinnaminta</a:t>
            </a:r>
            <a:r>
              <a:rPr lang="en-US" sz="1000" dirty="0" smtClean="0"/>
              <a:t> has been working on the functional design document. Among many other requirements, the application security specification requires that the website must not include any vulnerabilities identified in PCI DSS v3.1 Requirement 6.5, nor any other vulnerabilities that could affect the protection of payment cardholder data. </a:t>
            </a:r>
            <a:r>
              <a:rPr lang="en-US" sz="1000" dirty="0" err="1" smtClean="0"/>
              <a:t>Cinnaminta</a:t>
            </a:r>
            <a:r>
              <a:rPr lang="en-US" sz="1000" dirty="0" smtClean="0"/>
              <a:t> specifies that the website’s payment functions must not be susceptible to the threat events OAT-001 Carding or OAT-010 Card Cracking, as defined in the OWASP Automated Threat Handbook. In addition, the application must interact with the company’s existing fraud detection system to counter OAT-012 Cashing Out. The requirements are specified in terms of these threat events, rather than particular product or service categories. Development houses responding to the call for bids use the ontology to focus their answers to these aspects appropriately.</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20</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Group</a:t>
            </a:r>
            <a:r>
              <a:rPr lang="en-US" sz="1200" baseline="0" dirty="0" smtClean="0">
                <a:solidFill>
                  <a:srgbClr val="000000"/>
                </a:solidFill>
              </a:rPr>
              <a:t> of companies in an industry vertical’s Cyber Intelligence Sharing Centre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Information from members aggregated and shared, defined according to terms in the ontology.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Consistency in naming leading to increased threat awareness.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 Sharing intelligence within a sector</a:t>
            </a:r>
          </a:p>
          <a:p>
            <a:endParaRPr lang="en-US" sz="1000" baseline="0" dirty="0" smtClean="0"/>
          </a:p>
          <a:p>
            <a:pPr marL="171450" indent="-171450">
              <a:buFont typeface="Arial"/>
              <a:buChar char="•"/>
            </a:pPr>
            <a:r>
              <a:rPr lang="en-US" sz="1000" baseline="0" dirty="0" smtClean="0"/>
              <a:t>Data aggregation in a </a:t>
            </a:r>
            <a:r>
              <a:rPr lang="en-US" sz="1000" dirty="0" smtClean="0"/>
              <a:t>Cyber Intelligence Sharing Center </a:t>
            </a:r>
          </a:p>
          <a:p>
            <a:pPr marL="171450" indent="-171450">
              <a:buFont typeface="Arial"/>
              <a:buChar char="•"/>
            </a:pPr>
            <a:r>
              <a:rPr lang="en-US" sz="1000" dirty="0" smtClean="0"/>
              <a:t>Automation attacks are classified according to the threat events defined in the OWASP Automated Threat Handbook</a:t>
            </a:r>
          </a:p>
          <a:p>
            <a:pPr marL="171450" indent="-171450">
              <a:buFont typeface="Arial"/>
              <a:buChar char="•"/>
            </a:pPr>
            <a:r>
              <a:rPr lang="en-US" sz="1000" dirty="0" smtClean="0"/>
              <a:t>Improve service levels for customers</a:t>
            </a:r>
            <a:r>
              <a:rPr lang="en-US" sz="1000" baseline="0" dirty="0" smtClean="0"/>
              <a:t> using systems run by companies in the CISC</a:t>
            </a:r>
            <a:endParaRPr lang="en-US" sz="1000" dirty="0" smtClean="0"/>
          </a:p>
          <a:p>
            <a:pPr marL="171450" indent="-171450">
              <a:buFont typeface="Arial"/>
              <a:buChar char="•"/>
            </a:pPr>
            <a:endParaRPr lang="en-US" sz="1000" baseline="0" dirty="0" smtClean="0"/>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r>
              <a:rPr lang="en-US" sz="1000" dirty="0" smtClean="0"/>
              <a:t>Unlimited Innovations </a:t>
            </a:r>
            <a:r>
              <a:rPr lang="en-US" sz="1000" dirty="0" err="1" smtClean="0"/>
              <a:t>Inc</a:t>
            </a:r>
            <a:r>
              <a:rPr lang="en-US" sz="1000" dirty="0" smtClean="0"/>
              <a:t> develops and supports patient-facing software solutions to a range of healthcare providers, many of which participate in the National Health Service Cyber Intelligence Sharing Center (NHS-CISC). Unlimited Innovations already builds continuous monitoring capabilities into its software and decides to provide an optional enhancement so that customers could choose to share their misuse event data with each other, to benefit from the combined threat intelligence. Rather than sharing large quantities of low-level data, Unlimited Innovations aggregates information and broadcasts validated and categorised threat data amongst the participating organisations. Automation attacks are classified according to the threat events defined in the OWASP Automated Threat Handbook so that each receiving party understands the nature of the threat. Even organisations that do not want to take part in this information sharing can benefit, since their own categorised information is made available to internal business management in the form of an easy-to-comprehend monitoring dashboard. The information gathered can also be fed into their other business information management systems to help improve patient service.</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21</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Computer</a:t>
            </a:r>
            <a:r>
              <a:rPr lang="en-US" sz="1200" baseline="0" dirty="0" smtClean="0">
                <a:solidFill>
                  <a:srgbClr val="000000"/>
                </a:solidFill>
              </a:rPr>
              <a:t> Emergency Response Teams already have common data formats for sharing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Application threats may not be defined adequately.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If information could be richer, such as tagging event information with the threat event names defined in the ontology, would add context to data shared.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 Exchanging threat data between CERTs</a:t>
            </a:r>
          </a:p>
          <a:p>
            <a:endParaRPr lang="en-US" sz="1000" baseline="0" dirty="0" smtClean="0"/>
          </a:p>
          <a:p>
            <a:pPr marL="171450" indent="-171450">
              <a:buFont typeface="Arial"/>
              <a:buChar char="•"/>
            </a:pPr>
            <a:r>
              <a:rPr lang="en-US" sz="1000" dirty="0" smtClean="0"/>
              <a:t>Sharing of local information can contribute to worldwide prevention of cyber attacks</a:t>
            </a:r>
          </a:p>
          <a:p>
            <a:pPr marL="171450" indent="-171450">
              <a:buFont typeface="Arial"/>
              <a:buChar char="•"/>
            </a:pPr>
            <a:r>
              <a:rPr lang="en-US" sz="1000" dirty="0" err="1" smtClean="0"/>
              <a:t>Sparsity</a:t>
            </a:r>
            <a:r>
              <a:rPr lang="en-US" sz="1000" dirty="0" smtClean="0"/>
              <a:t> of application-specific data it receives, and also the classification of that data</a:t>
            </a:r>
          </a:p>
          <a:p>
            <a:pPr marL="171450" indent="-171450">
              <a:buFont typeface="Arial"/>
              <a:buChar char="•"/>
            </a:pPr>
            <a:r>
              <a:rPr lang="en-US" sz="1000" dirty="0" smtClean="0"/>
              <a:t>Tag threat events using the OWASP Automated Threat Handbook, in order to add greater context to existing solutions being used for threat data exchange</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r>
              <a:rPr lang="en-US" sz="1000" dirty="0" smtClean="0"/>
              <a:t>National Computer Emergency Response Teams (CERTs) recognise that sharing of local information can contribute to worldwide prevention of cyber attacks. Despite advances in cooperation between CERTs, anything to increase continuity and interoperability, such as standards for data exchange, is encouraged. CERT </a:t>
            </a:r>
            <a:r>
              <a:rPr lang="en-US" sz="1000" dirty="0" err="1" smtClean="0"/>
              <a:t>Zog</a:t>
            </a:r>
            <a:r>
              <a:rPr lang="en-US" sz="1000" dirty="0" smtClean="0"/>
              <a:t> is concerned about the </a:t>
            </a:r>
            <a:r>
              <a:rPr lang="en-US" sz="1000" dirty="0" err="1" smtClean="0"/>
              <a:t>sparsity</a:t>
            </a:r>
            <a:r>
              <a:rPr lang="en-US" sz="1000" dirty="0" smtClean="0"/>
              <a:t> of application-specific data it receives, and also the classification of that data. It has a particular concern about attacks and breaches that affect sectors defined in </a:t>
            </a:r>
            <a:r>
              <a:rPr lang="en-US" sz="1000" dirty="0" err="1" smtClean="0"/>
              <a:t>Zog’s</a:t>
            </a:r>
            <a:r>
              <a:rPr lang="en-US" sz="1000" dirty="0" smtClean="0"/>
              <a:t> 2015 national cyber security strategy. CERT </a:t>
            </a:r>
            <a:r>
              <a:rPr lang="en-US" sz="1000" dirty="0" err="1" smtClean="0"/>
              <a:t>Zog</a:t>
            </a:r>
            <a:r>
              <a:rPr lang="en-US" sz="1000" dirty="0" smtClean="0"/>
              <a:t> and its </a:t>
            </a:r>
            <a:r>
              <a:rPr lang="en-US" sz="1000" dirty="0" err="1" smtClean="0"/>
              <a:t>neighbour</a:t>
            </a:r>
            <a:r>
              <a:rPr lang="en-US" sz="1000" dirty="0" smtClean="0"/>
              <a:t> CERT </a:t>
            </a:r>
            <a:r>
              <a:rPr lang="en-US" sz="1000" dirty="0" err="1" smtClean="0"/>
              <a:t>Tarset</a:t>
            </a:r>
            <a:r>
              <a:rPr lang="en-US" sz="1000" dirty="0" smtClean="0"/>
              <a:t> agree to tag threat events using the OWASP Automated Threat Handbook, in order to add greater context to existing solutions being used for threat data exchange between them. The </a:t>
            </a:r>
            <a:r>
              <a:rPr lang="en-US" sz="1000" dirty="0" err="1" smtClean="0"/>
              <a:t>programme</a:t>
            </a:r>
            <a:r>
              <a:rPr lang="en-US" sz="1000" dirty="0" smtClean="0"/>
              <a:t> also collects sector metadata, so that all organisations within these can benefit from the centralised intelligence.</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22</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Application</a:t>
            </a:r>
            <a:r>
              <a:rPr lang="en-US" sz="1200" baseline="0" dirty="0" smtClean="0">
                <a:solidFill>
                  <a:srgbClr val="000000"/>
                </a:solidFill>
              </a:rPr>
              <a:t> pen test findings.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Common Vulnerability Scoring Standard (CVSS) versions 2 and 3 by First. Maybe also weaknesses referenced with </a:t>
            </a:r>
            <a:r>
              <a:rPr lang="en-US" sz="1200" baseline="0" dirty="0" err="1" smtClean="0">
                <a:solidFill>
                  <a:srgbClr val="000000"/>
                </a:solidFill>
              </a:rPr>
              <a:t>Mitre’s</a:t>
            </a:r>
            <a:r>
              <a:rPr lang="en-US" sz="1200" baseline="0" dirty="0" smtClean="0">
                <a:solidFill>
                  <a:srgbClr val="000000"/>
                </a:solidFill>
              </a:rPr>
              <a:t> Common Weakness Enumeration (CWE).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Mew section – how vulnerabilities identified – and combinations – might be exploited by automation.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Added value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 Enhancing application penetration test findings</a:t>
            </a:r>
          </a:p>
          <a:p>
            <a:endParaRPr lang="en-US" sz="1000" baseline="0" dirty="0" smtClean="0"/>
          </a:p>
          <a:p>
            <a:pPr marL="171450" indent="-171450">
              <a:buFont typeface="Arial"/>
              <a:buChar char="•"/>
            </a:pPr>
            <a:r>
              <a:rPr lang="en-US" sz="1000" baseline="0" dirty="0" smtClean="0"/>
              <a:t>Use handbook to </a:t>
            </a:r>
            <a:r>
              <a:rPr lang="en-US" sz="1000" dirty="0" smtClean="0"/>
              <a:t>explain the automation-related threats</a:t>
            </a:r>
          </a:p>
          <a:p>
            <a:pPr marL="171450" indent="-171450">
              <a:buFont typeface="Arial"/>
              <a:buChar char="•"/>
            </a:pPr>
            <a:r>
              <a:rPr lang="en-US" sz="1000" dirty="0" smtClean="0"/>
              <a:t>The individual vulnerabilities were scored as normal using CVSSv2 and v3, the matching CWEs identified, and mitigations in place documented</a:t>
            </a:r>
          </a:p>
          <a:p>
            <a:pPr marL="171450" indent="-171450">
              <a:buFont typeface="Arial"/>
              <a:buChar char="•"/>
            </a:pPr>
            <a:r>
              <a:rPr lang="en-US" sz="1000" dirty="0" smtClean="0"/>
              <a:t>Help create a new section in the executive summary that explains how combinations of the issues found could lead to automation threats and the possible technical and business impacts</a:t>
            </a:r>
          </a:p>
          <a:p>
            <a:pPr marL="171450" indent="-171450">
              <a:buFont typeface="Arial"/>
              <a:buChar char="•"/>
            </a:pPr>
            <a:r>
              <a:rPr lang="en-US" sz="1000" dirty="0" smtClean="0"/>
              <a:t>Additional value to pen test clients</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smtClean="0"/>
          </a:p>
          <a:p>
            <a:endParaRPr lang="en-US" sz="1000" dirty="0" smtClean="0"/>
          </a:p>
          <a:p>
            <a:r>
              <a:rPr lang="en-US" sz="1000" dirty="0" smtClean="0"/>
              <a:t>Specialist application security penetration testing firm </a:t>
            </a:r>
            <a:r>
              <a:rPr lang="en-US" sz="1000" dirty="0" err="1" smtClean="0"/>
              <a:t>Cherak</a:t>
            </a:r>
            <a:r>
              <a:rPr lang="en-US" sz="1000" dirty="0" smtClean="0"/>
              <a:t> Industries </a:t>
            </a:r>
            <a:r>
              <a:rPr lang="en-US" sz="1000" dirty="0" err="1" smtClean="0"/>
              <a:t>Pte</a:t>
            </a:r>
            <a:r>
              <a:rPr lang="en-US" sz="1000" dirty="0" smtClean="0"/>
              <a:t> Ltd works primarily for financial services companies in the banking and insurance sectors, and is looking to expand its business throughout Asia. </a:t>
            </a:r>
            <a:r>
              <a:rPr lang="en-US" sz="1000" dirty="0" err="1" smtClean="0"/>
              <a:t>Cherak</a:t>
            </a:r>
            <a:r>
              <a:rPr lang="en-US" sz="1000" dirty="0" smtClean="0"/>
              <a:t> has some innovative pen test result reporting systems which integrate with client software fault and vulnerability tracking systems, and it actively looks for methods to provide additional value to its clients. </a:t>
            </a:r>
            <a:r>
              <a:rPr lang="en-US" sz="1000" dirty="0" err="1" smtClean="0"/>
              <a:t>Cherak</a:t>
            </a:r>
            <a:r>
              <a:rPr lang="en-US" sz="1000" dirty="0" smtClean="0"/>
              <a:t> has identified that pen test clients would benefit from help in understanding the effects of combinations of vulnerabilities, especially design flaws, and has decided to utilise the OWASP Automated Threat Handbook to define and explain the automation-related threats. The individual vulnerabilities were scored as normal using CVSSv2 and v3, the matching CWEs identified, and mitigations in place documented. In addition, </a:t>
            </a:r>
            <a:r>
              <a:rPr lang="en-US" sz="1000" dirty="0" err="1" smtClean="0"/>
              <a:t>Cherak</a:t>
            </a:r>
            <a:r>
              <a:rPr lang="en-US" sz="1000" dirty="0" smtClean="0"/>
              <a:t> uses the threat events defined in the OWASP Automated Threat Handbook to help create a new section in the executive summary that explains how combinations of the issues found could lead to automation threats and the possible technical and business impacts. For example, an assessment for one client had identified weaknesses in authentication so that there is a risk of OAT-008 Credential Stuffing. The defined identifier was provided to the client, so its technical staff could refer to additional information on the OWASP website.</a:t>
            </a:r>
          </a:p>
        </p:txBody>
      </p:sp>
      <p:sp>
        <p:nvSpPr>
          <p:cNvPr id="4" name="Slide Number Placeholder 3"/>
          <p:cNvSpPr>
            <a:spLocks noGrp="1"/>
          </p:cNvSpPr>
          <p:nvPr>
            <p:ph type="sldNum" sz="quarter" idx="10"/>
          </p:nvPr>
        </p:nvSpPr>
        <p:spPr/>
        <p:txBody>
          <a:bodyPr/>
          <a:lstStyle/>
          <a:p>
            <a:fld id="{51C1C32B-065F-C543-B153-30C70229D791}" type="slidenum">
              <a:rPr lang="en-US" smtClean="0"/>
              <a:t>23</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Automated</a:t>
            </a:r>
            <a:r>
              <a:rPr lang="en-US" sz="1200" baseline="0" dirty="0" smtClean="0">
                <a:solidFill>
                  <a:srgbClr val="000000"/>
                </a:solidFill>
              </a:rPr>
              <a:t> threats – IT ops spending too much time dealing with effects. Cleaning up data, resetting customer accounts, providing extra capacity during attacks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Automation causing instabilities / Negative feedback from customers.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Buying team and IT colleagues. Define and quantify issues against ontology (frequency, magnitude).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Invitation to Tender (ITT) and go to marketplace to source solutions.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 Specifying service acquisition needs</a:t>
            </a:r>
          </a:p>
          <a:p>
            <a:endParaRPr lang="en-US" sz="1000" dirty="0" smtClean="0"/>
          </a:p>
          <a:p>
            <a:pPr marL="171450" indent="-171450">
              <a:buFont typeface="Arial"/>
              <a:buChar char="•"/>
            </a:pPr>
            <a:r>
              <a:rPr lang="en-US" sz="1000" dirty="0" smtClean="0"/>
              <a:t>IT operations team are spending too much time dealing with the effects of automated misuse, such as cleaning up data, resetting customer accounts and providing extra capacity during attacks</a:t>
            </a:r>
          </a:p>
          <a:p>
            <a:pPr marL="171450" indent="-171450">
              <a:buFont typeface="Arial"/>
              <a:buChar char="•"/>
            </a:pPr>
            <a:r>
              <a:rPr lang="en-US" sz="1000" dirty="0" smtClean="0"/>
              <a:t>Unwanted automation is also causing some instabilities leading to negative feedback from customers</a:t>
            </a:r>
          </a:p>
          <a:p>
            <a:pPr marL="171450" indent="-171450">
              <a:buFont typeface="Arial"/>
              <a:buChar char="•"/>
            </a:pPr>
            <a:r>
              <a:rPr lang="en-US" sz="1000" dirty="0" smtClean="0"/>
              <a:t>Go out to the security marketplace to identify, assess and select products or services that might help address these automation issues for all its websites</a:t>
            </a:r>
          </a:p>
          <a:p>
            <a:pPr marL="171450" indent="-171450">
              <a:buFont typeface="Arial"/>
              <a:buChar char="•"/>
            </a:pPr>
            <a:r>
              <a:rPr lang="en-US" sz="1000" dirty="0" smtClean="0"/>
              <a:t>Buying team works with their information technology colleagues to write the detailed requirements in an Invitation to Tender (ITT) document</a:t>
            </a:r>
          </a:p>
          <a:p>
            <a:pPr marL="171450" indent="-171450">
              <a:buFont typeface="Arial"/>
              <a:buChar char="•"/>
            </a:pPr>
            <a:r>
              <a:rPr lang="en-US" sz="1000" dirty="0" smtClean="0"/>
              <a:t>This describes the types of attacks its web applications are receiving, their frequency of occurrence and their magnitudes. These are defined according </a:t>
            </a:r>
          </a:p>
          <a:p>
            <a:endParaRPr lang="en-US" sz="1000" dirty="0" smtClean="0"/>
          </a:p>
          <a:p>
            <a:r>
              <a:rPr lang="en-US" sz="1000" dirty="0" smtClean="0"/>
              <a:t>NEXT</a:t>
            </a:r>
          </a:p>
          <a:p>
            <a:endParaRPr lang="en-US" sz="1000" dirty="0" smtClean="0"/>
          </a:p>
          <a:p>
            <a:r>
              <a:rPr lang="en-US" sz="1000" dirty="0" smtClean="0"/>
              <a:t>---</a:t>
            </a:r>
          </a:p>
          <a:p>
            <a:endParaRPr lang="en-US" sz="1000" dirty="0" smtClean="0"/>
          </a:p>
          <a:p>
            <a:r>
              <a:rPr lang="en-US" sz="1000" dirty="0" err="1" smtClean="0"/>
              <a:t>Falstone</a:t>
            </a:r>
            <a:r>
              <a:rPr lang="en-US" sz="1000" dirty="0" smtClean="0"/>
              <a:t> Paradise </a:t>
            </a:r>
            <a:r>
              <a:rPr lang="en-US" sz="1000" dirty="0" err="1" smtClean="0"/>
              <a:t>Inc</a:t>
            </a:r>
            <a:r>
              <a:rPr lang="en-US" sz="1000" dirty="0" smtClean="0"/>
              <a:t> is concerned about malicious use of their portfolio of hotel and resort websites. The majority of the websites use a shared application platform, but there are some unique applications and a large number of other micro-sites, some of which use generic content management systems such as </a:t>
            </a:r>
            <a:r>
              <a:rPr lang="en-US" sz="1000" dirty="0" err="1" smtClean="0"/>
              <a:t>Wordpress</a:t>
            </a:r>
            <a:r>
              <a:rPr lang="en-US" sz="1000" dirty="0" smtClean="0"/>
              <a:t> and Drupal. </a:t>
            </a:r>
            <a:r>
              <a:rPr lang="en-US" sz="1000" dirty="0" err="1" smtClean="0"/>
              <a:t>Falstone</a:t>
            </a:r>
            <a:r>
              <a:rPr lang="en-US" sz="1000" dirty="0" smtClean="0"/>
              <a:t> Paradise has identified that its IT operations team are spending too much time dealing with the effects of automated misuse, such as cleaning up data, resetting customer accounts and providing extra capacity during attacks. Furthermore, the unwanted automation is also causing some instabilities leading to negative feedback from customers. Therefore </a:t>
            </a:r>
            <a:r>
              <a:rPr lang="en-US" sz="1000" dirty="0" err="1" smtClean="0"/>
              <a:t>Falstone</a:t>
            </a:r>
            <a:r>
              <a:rPr lang="en-US" sz="1000" dirty="0" smtClean="0"/>
              <a:t> Paradise decides to go out to the security marketplace to identify, assess and select products or services that might help address these automation issues for all its websites. Their buying team works with their information technology colleagues to write the detailed requirements in an Invitation to Tender (ITT) document. This describes the types of attacks its web applications are receiving, their frequency of occurrence and their magnitudes. These are defined according to the OWASP Automated Threat Handbook, so that vendors do not misunderstand the requirements, and each vendor’s offering can be assessed against the particular automation threat events of concern.</a:t>
            </a:r>
          </a:p>
          <a:p>
            <a:endParaRPr lang="en-US" sz="1000" dirty="0" smtClean="0"/>
          </a:p>
        </p:txBody>
      </p:sp>
      <p:sp>
        <p:nvSpPr>
          <p:cNvPr id="4" name="Slide Number Placeholder 3"/>
          <p:cNvSpPr>
            <a:spLocks noGrp="1"/>
          </p:cNvSpPr>
          <p:nvPr>
            <p:ph type="sldNum" sz="quarter" idx="10"/>
          </p:nvPr>
        </p:nvSpPr>
        <p:spPr/>
        <p:txBody>
          <a:bodyPr/>
          <a:lstStyle/>
          <a:p>
            <a:fld id="{51C1C32B-065F-C543-B153-30C70229D791}" type="slidenum">
              <a:rPr lang="en-US" smtClean="0"/>
              <a:t>24</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Lastly, from the vendors perspective.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New solution, difficulty explaining. Maybe does not fit nicely into a conventional product category or magic segment.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Define capabilities using the ontology’s terminology. Provides greater clarity and a shared language</a:t>
            </a:r>
            <a:r>
              <a:rPr lang="en-US" sz="1200" baseline="0" dirty="0" smtClean="0">
                <a:solidFill>
                  <a:srgbClr val="000000"/>
                </a:solidFill>
              </a:rPr>
              <a:t> for discussions with customers.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000000"/>
                </a:solidFil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Scenario: Characterising vendor services</a:t>
            </a:r>
          </a:p>
          <a:p>
            <a:endParaRPr lang="en-US" sz="1000" dirty="0" smtClean="0"/>
          </a:p>
          <a:p>
            <a:pPr marL="171450" indent="-171450">
              <a:buFont typeface="Arial"/>
              <a:buChar char="•"/>
            </a:pPr>
            <a:r>
              <a:rPr lang="en-US" sz="1000" dirty="0" smtClean="0"/>
              <a:t>New solution</a:t>
            </a:r>
          </a:p>
          <a:p>
            <a:pPr marL="171450" indent="-171450">
              <a:buFont typeface="Arial"/>
              <a:buChar char="•"/>
            </a:pPr>
            <a:r>
              <a:rPr lang="en-US" sz="1000" dirty="0" smtClean="0"/>
              <a:t>Difficulty explaining it in the marketplace</a:t>
            </a:r>
          </a:p>
          <a:p>
            <a:pPr marL="171450" indent="-171450">
              <a:buFont typeface="Arial"/>
              <a:buChar char="•"/>
            </a:pPr>
            <a:r>
              <a:rPr lang="en-US" sz="1000" dirty="0" smtClean="0"/>
              <a:t>Does not fit into any conventional product category</a:t>
            </a:r>
          </a:p>
          <a:p>
            <a:pPr marL="171450" indent="-171450">
              <a:buFont typeface="Arial"/>
              <a:buChar char="•"/>
            </a:pPr>
            <a:r>
              <a:rPr lang="en-US" sz="1000" dirty="0" smtClean="0"/>
              <a:t>Use the terminology and threat events listed in the OWASP Automated Threat Handbook to define their product’s capabilities</a:t>
            </a:r>
          </a:p>
          <a:p>
            <a:pPr marL="171450" indent="-171450">
              <a:buFont typeface="Arial"/>
              <a:buChar char="•"/>
            </a:pPr>
            <a:r>
              <a:rPr lang="en-US" sz="1000" dirty="0" smtClean="0"/>
              <a:t>Provides</a:t>
            </a:r>
            <a:r>
              <a:rPr lang="en-US" sz="1000" baseline="0" dirty="0" smtClean="0"/>
              <a:t> greater c</a:t>
            </a:r>
            <a:r>
              <a:rPr lang="en-US" sz="1000" dirty="0" smtClean="0"/>
              <a:t>larity about their offering, and also demonstrate how their product can be used to replace more than one other conventional security device</a:t>
            </a:r>
          </a:p>
          <a:p>
            <a:pPr marL="171450" indent="-171450">
              <a:buFont typeface="Arial"/>
              <a:buChar char="•"/>
            </a:pPr>
            <a:endParaRPr lang="en-US" sz="1000" dirty="0" smtClean="0"/>
          </a:p>
          <a:p>
            <a:endParaRPr lang="en-US" sz="1000" dirty="0" smtClean="0"/>
          </a:p>
          <a:p>
            <a:r>
              <a:rPr lang="en-US" sz="1000" dirty="0" smtClean="0"/>
              <a:t>NEXT</a:t>
            </a:r>
          </a:p>
          <a:p>
            <a:endParaRPr lang="en-US" sz="1000" dirty="0" smtClean="0"/>
          </a:p>
          <a:p>
            <a:r>
              <a:rPr lang="en-US" sz="1000" dirty="0" smtClean="0"/>
              <a:t>---</a:t>
            </a:r>
          </a:p>
          <a:p>
            <a:endParaRPr lang="en-US" sz="1000" dirty="0" smtClean="0"/>
          </a:p>
          <a:p>
            <a:r>
              <a:rPr lang="en-US" sz="1000" dirty="0" smtClean="0"/>
              <a:t>Better Best Ltd has developed an innovative technology to help gaming companies defend against a range of automated threats that can otherwise permit cheating and distortion of the game, leading to disruption for normal players. The solution can be deployed on premises, but is also available in the cloud as a service. But Better Best is finding difficulty explaining its solution in the market place, especially since it does not fit into any conventional product category. Better Best decide to use the terminology and threat events listed in the OWASP Automated Threat Handbook to define their product’s capabilities. They hope this will provide some clarity about their offering, and also demonstrate how their product can be used to replace more than one other conventional security device. Additionally, Better Best writes a white paper describing how their product has been successfully used by one of their reference customers </a:t>
            </a:r>
            <a:r>
              <a:rPr lang="en-US" sz="1000" dirty="0" err="1" smtClean="0"/>
              <a:t>Hollybush</a:t>
            </a:r>
            <a:r>
              <a:rPr lang="en-US" sz="1000" dirty="0" smtClean="0"/>
              <a:t> Challenge Games to protect against OAT-006 Expediting, OAT-005 Scalping, OAT-016 Skewing and OAT-013 Sniping.</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25</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27</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28</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29</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31</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Orange == application parts</a:t>
            </a:r>
          </a:p>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White == what attacker is doing or generating</a:t>
            </a:r>
          </a:p>
          <a:p>
            <a:pPr marL="0" marR="0" lvl="0" indent="0" algn="l" rtl="0">
              <a:spcBef>
                <a:spcPts val="0"/>
              </a:spcBef>
              <a:buSzPct val="25000"/>
              <a:buNone/>
            </a:pPr>
            <a:endParaRPr lang="en-US" sz="1200" b="0" i="0" u="none" strike="noStrike" cap="none"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dirty="0" smtClean="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Brute </a:t>
            </a:r>
            <a:r>
              <a:rPr lang="en-US" sz="1200" b="0" i="0" u="none" strike="noStrike" cap="none" dirty="0">
                <a:solidFill>
                  <a:schemeClr val="dk1"/>
                </a:solidFill>
                <a:latin typeface="Calibri"/>
                <a:ea typeface="Calibri"/>
                <a:cs typeface="Calibri"/>
                <a:sym typeface="Calibri"/>
              </a:rPr>
              <a:t>force, dictionary (word list) and guessing attacks used against authentication processes of the application to identify valid account credentials. This may </a:t>
            </a:r>
            <a:r>
              <a:rPr lang="en-US" sz="1200" b="0" i="0" u="none" strike="noStrike" cap="none" dirty="0" err="1">
                <a:solidFill>
                  <a:schemeClr val="dk1"/>
                </a:solidFill>
                <a:latin typeface="Calibri"/>
                <a:ea typeface="Calibri"/>
                <a:cs typeface="Calibri"/>
                <a:sym typeface="Calibri"/>
              </a:rPr>
              <a:t>utilise</a:t>
            </a:r>
            <a:r>
              <a:rPr lang="en-US" sz="1200" b="0" i="0" u="none" strike="noStrike" cap="none" dirty="0">
                <a:solidFill>
                  <a:schemeClr val="dk1"/>
                </a:solidFill>
                <a:latin typeface="Calibri"/>
                <a:ea typeface="Calibri"/>
                <a:cs typeface="Calibri"/>
                <a:sym typeface="Calibri"/>
              </a:rPr>
              <a:t> common usernames or passwords, or involve initial username evaluation. </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The use of stolen credential sets (paired username and passwords) to authenticate at one or more services is OAT-008 Credential Stuffing.</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(all)</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Many users/Application owner</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Authentication credentials</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82" name="Shape 28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1" name="Shape 291"/>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Lists of authentication credentials stolen from elsewhere are tested against the application’s authentication mechanisms to identify whether users have re-used the same login credentials. The stolen usernames (often email addresses) and password pairs could have been sourced directly from another application by the attacker, purchased in a criminal marketplace, or obtained from publicly available breach data dumps.</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Unlike OAT-007 Credential Cracking, Credential Stuffing does not involve any brute-forcing or guessing of values; instead credentials used in other applications are being tested for validity.</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Entertainment/Financial/Government/Retail/Social networking</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Many users/Application owner</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Authentication credentials</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NEXT</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t>
            </a:r>
          </a:p>
        </p:txBody>
      </p:sp>
      <p:sp>
        <p:nvSpPr>
          <p:cNvPr id="292" name="Shape 29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34</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7" name="Shape 30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Lists of full credit and/or debit card data are tested against a merchant’s payment processes to identify valid card details. The quality of stolen data is often unknown, and Carding is used to identify good data of higher value. Payment cardholder data may have been stolen from another application, stolen from a different payment channel, or acquired from a criminal marketplace.</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When partial cardholder data is available, and the expiry date and/or security code are not known, the process is OAT-010 Card Cracking instead. The use of stolen cards to obtain cash or goods is OAT-012 Cashing Out.</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Entertainment/Retail</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Many users/Application owner/Third parties</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Payment cardholder data</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NEXT</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t>
            </a:r>
          </a:p>
        </p:txBody>
      </p:sp>
      <p:sp>
        <p:nvSpPr>
          <p:cNvPr id="308" name="Shape 30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7" name="Shape 31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Look at a handful. Each ID, name, short summary, diagram and other names/examples.</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Brute force attack against application payment card processes to identify the missing values for start date, expiry date and/or card security code (CSC), also referred to in many ways, including card validation number 2 (CVN2), card validation code (CVC), card verification value (CV2) and card identification number (CID).</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When these values are known as well as the Primary Account Number (PAN), OAT-001 Carding is used to validate the details, and OAT-012 Cashing Out to obtain goods or cash.</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Retail</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Many users/Application owner/Third parties</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Payment cardholder data</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NEXT</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t>
            </a:r>
          </a:p>
        </p:txBody>
      </p:sp>
      <p:sp>
        <p:nvSpPr>
          <p:cNvPr id="318" name="Shape 31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7" name="Shape 327"/>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Obtaining currency or higher-value merchandise via the application using stolen, previously validated payment cards or other account login credentials. Cashing Out  sometimes may be undertaken in conjunction with product return fraud. For financial transactions, this is usually a transfer of funds to a mule’s account. For payment cards, this activity may occur following OAT-001 Carding of bulk stolen data, or OAT-010 Card Cracking, and the goods are dropped at a reshipper’s address. The refunding of payments via non-financial applications (e.g. tax refunds, claims payment) is also included in Cashing Out.</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Obtaining other information of value from the application is instead OAT-011 Scraping.</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Entertainment/Financial/Government/Retail</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Many users/Application owner/Third parties</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Authentication credentials/Payment cardholder data/Other financial data</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p:txBody>
      </p:sp>
      <p:sp>
        <p:nvSpPr>
          <p:cNvPr id="328" name="Shape 32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38</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Falsification of the number of times an item such as an advert is clicked on, or the number of times an advertisement is displayed. Performed by owners of web sites displaying ads, competitors and vandals.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See OAT-016 Skewing instead for similar activity that does not involve web-placed advertisements.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Entertainment/Financial/Health/Retail/Technology/Social networking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Application owner/Third parties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Other business data</a:t>
            </a:r>
          </a:p>
        </p:txBody>
      </p:sp>
      <p:sp>
        <p:nvSpPr>
          <p:cNvPr id="344" name="Shape 34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Not constant state of compromise</a:t>
            </a:r>
          </a:p>
          <a:p>
            <a:endParaRPr lang="en-US" sz="1200" dirty="0" smtClean="0">
              <a:solidFill>
                <a:srgbClr val="000000"/>
              </a:solidFill>
            </a:endParaRPr>
          </a:p>
          <a:p>
            <a:r>
              <a:rPr lang="en-US" sz="1200" dirty="0" smtClean="0">
                <a:solidFill>
                  <a:srgbClr val="000000"/>
                </a:solidFill>
              </a:rPr>
              <a:t>Attackers using in a manner that impacts owners &amp; operators, and often users</a:t>
            </a:r>
          </a:p>
          <a:p>
            <a:endParaRPr lang="en-US" sz="1200" dirty="0" smtClean="0">
              <a:solidFill>
                <a:srgbClr val="000000"/>
              </a:solidFill>
            </a:endParaRPr>
          </a:p>
          <a:p>
            <a:r>
              <a:rPr lang="en-US" sz="1200" dirty="0" smtClean="0">
                <a:solidFill>
                  <a:srgbClr val="000000"/>
                </a:solidFill>
              </a:rPr>
              <a:t>Scenario familiar? </a:t>
            </a:r>
            <a:r>
              <a:rPr lang="en-US" sz="1200" baseline="0" dirty="0" smtClean="0">
                <a:solidFill>
                  <a:srgbClr val="000000"/>
                </a:solidFill>
              </a:rPr>
              <a:t>Business perception of issue at odds</a:t>
            </a:r>
          </a:p>
          <a:p>
            <a:endParaRPr lang="en-US" sz="1200" baseline="0" dirty="0" smtClean="0">
              <a:solidFill>
                <a:srgbClr val="000000"/>
              </a:solidFill>
            </a:endParaRPr>
          </a:p>
          <a:p>
            <a:r>
              <a:rPr lang="en-US" sz="1200" baseline="0" dirty="0" smtClean="0">
                <a:solidFill>
                  <a:srgbClr val="000000"/>
                </a:solidFill>
              </a:rPr>
              <a:t>Aladdin rubbing his lamp – people ready and willing to say they can solve the problems</a:t>
            </a:r>
            <a:endParaRPr lang="en-US" sz="1200" dirty="0" smtClean="0">
              <a:solidFill>
                <a:srgbClr val="000000"/>
              </a:solidFill>
            </a:endParaRPr>
          </a:p>
          <a:p>
            <a:r>
              <a:rPr lang="en-US" sz="1000" dirty="0" smtClean="0"/>
              <a:t>-</a:t>
            </a:r>
          </a:p>
          <a:p>
            <a:endParaRPr lang="en-US" sz="1000" dirty="0" smtClean="0"/>
          </a:p>
          <a:p>
            <a:endParaRPr lang="en-US" sz="1000" dirty="0" smtClean="0"/>
          </a:p>
          <a:p>
            <a:r>
              <a:rPr lang="en-US" sz="1000" dirty="0" smtClean="0"/>
              <a:t>CLICK Most web applications are not under </a:t>
            </a:r>
            <a:r>
              <a:rPr lang="en-US" sz="1000" dirty="0" smtClean="0">
                <a:solidFill>
                  <a:srgbClr val="FF0000"/>
                </a:solidFill>
              </a:rPr>
              <a:t>a constant state of compromise</a:t>
            </a:r>
            <a:r>
              <a:rPr lang="en-US" sz="1000" dirty="0" smtClean="0"/>
              <a:t>, regardless of whether weaknesses and vulnerabilities are present. However, </a:t>
            </a:r>
            <a:r>
              <a:rPr lang="en-US" sz="1000" dirty="0" smtClean="0">
                <a:solidFill>
                  <a:srgbClr val="FF0000"/>
                </a:solidFill>
              </a:rPr>
              <a:t>attackers are still using the software </a:t>
            </a:r>
            <a:r>
              <a:rPr lang="en-US" sz="1000" dirty="0" smtClean="0"/>
              <a:t>in a manner that causes significant pain to the owners/operators, and sometimes also the users.</a:t>
            </a:r>
          </a:p>
          <a:p>
            <a:endParaRPr lang="en-US" sz="1000" dirty="0" smtClean="0"/>
          </a:p>
          <a:p>
            <a:r>
              <a:rPr lang="en-US" sz="1000" dirty="0" smtClean="0"/>
              <a:t>CLICK - Is this scenario familiar</a:t>
            </a:r>
            <a:r>
              <a:rPr lang="en-US" sz="1000" baseline="0" dirty="0" smtClean="0"/>
              <a:t> at all?  </a:t>
            </a:r>
            <a:r>
              <a:rPr lang="en-US" sz="1000" baseline="0" dirty="0" smtClean="0">
                <a:solidFill>
                  <a:srgbClr val="FF0000"/>
                </a:solidFill>
              </a:rPr>
              <a:t>Named vulnerabilities are not the only thing to worry about</a:t>
            </a:r>
            <a:r>
              <a:rPr lang="en-US" sz="1000" baseline="0" dirty="0" smtClean="0"/>
              <a:t>. Of course pen testing is not the answer to secure development, and the OWASP Top 10 is not meant everything application owners need to worry about, and a secure SDLC is an ongoing process.</a:t>
            </a:r>
          </a:p>
          <a:p>
            <a:endParaRPr lang="en-US" sz="1000" baseline="0" dirty="0" smtClean="0"/>
          </a:p>
          <a:p>
            <a:r>
              <a:rPr lang="en-US" sz="1000" baseline="0" dirty="0" smtClean="0"/>
              <a:t>The </a:t>
            </a:r>
            <a:r>
              <a:rPr lang="en-US" sz="1000" baseline="0" dirty="0" smtClean="0">
                <a:solidFill>
                  <a:srgbClr val="FF0000"/>
                </a:solidFill>
              </a:rPr>
              <a:t>business’s perception </a:t>
            </a:r>
            <a:r>
              <a:rPr lang="en-US" sz="1000" baseline="0" dirty="0" smtClean="0"/>
              <a:t>of what is an issue can be very different from that of staff/employees. Savvy senior management start asking questions about what all this security spending is going on, if the web application is in trouble and the COO is asking for greater resources.</a:t>
            </a:r>
          </a:p>
          <a:p>
            <a:endParaRPr lang="en-US" sz="1000" baseline="0" dirty="0" smtClean="0"/>
          </a:p>
          <a:p>
            <a:r>
              <a:rPr lang="en-US" sz="1000" baseline="0" dirty="0" smtClean="0"/>
              <a:t>And of course like Aladdin touching his lamp, there are </a:t>
            </a:r>
            <a:r>
              <a:rPr lang="en-US" sz="1000" baseline="0" dirty="0" smtClean="0">
                <a:solidFill>
                  <a:srgbClr val="FF0000"/>
                </a:solidFill>
              </a:rPr>
              <a:t>people ready and willing to say </a:t>
            </a:r>
            <a:r>
              <a:rPr lang="en-US" sz="1000" baseline="0" dirty="0" smtClean="0"/>
              <a:t>they can solve the problem.</a:t>
            </a:r>
            <a:endParaRPr lang="en-US" sz="1000" dirty="0" smtClean="0"/>
          </a:p>
          <a:p>
            <a:endParaRPr lang="en-US" sz="1000" baseline="0" dirty="0" smtClean="0"/>
          </a:p>
          <a:p>
            <a:r>
              <a:rPr lang="en-US" sz="1000" baseline="0" dirty="0" smtClean="0"/>
              <a:t>CLICK – CLICK - </a:t>
            </a:r>
            <a:r>
              <a:rPr lang="en-US" sz="1000" baseline="0" dirty="0" smtClean="0">
                <a:solidFill>
                  <a:srgbClr val="FF0000"/>
                </a:solidFill>
              </a:rPr>
              <a:t>But what is the problem</a:t>
            </a:r>
            <a:r>
              <a:rPr lang="en-US" sz="1000" baseline="0" dirty="0" smtClean="0"/>
              <a:t>?</a:t>
            </a:r>
          </a:p>
          <a:p>
            <a:endParaRPr lang="en-US" sz="1000" baseline="0" dirty="0" smtClean="0"/>
          </a:p>
          <a:p>
            <a:r>
              <a:rPr lang="en-US" sz="1000" baseline="0" dirty="0" smtClean="0"/>
              <a:t>NEXT</a:t>
            </a:r>
          </a:p>
          <a:p>
            <a:endParaRPr lang="en-US" sz="1000" baseline="0" dirty="0" smtClean="0"/>
          </a:p>
          <a:p>
            <a:r>
              <a:rPr lang="en-US" sz="1000" baseline="0" dirty="0" smtClean="0"/>
              <a:t>---</a:t>
            </a:r>
          </a:p>
          <a:p>
            <a:endParaRPr lang="en-US" sz="1000" baseline="0" dirty="0" smtClean="0"/>
          </a:p>
        </p:txBody>
      </p:sp>
      <p:sp>
        <p:nvSpPr>
          <p:cNvPr id="4" name="Slide Number Placeholder 3"/>
          <p:cNvSpPr>
            <a:spLocks noGrp="1"/>
          </p:cNvSpPr>
          <p:nvPr>
            <p:ph type="sldNum" sz="quarter" idx="10"/>
          </p:nvPr>
        </p:nvSpPr>
        <p:spPr/>
        <p:txBody>
          <a:bodyPr/>
          <a:lstStyle/>
          <a:p>
            <a:fld id="{51C1C32B-065F-C543-B153-30C70229D791}" type="slidenum">
              <a:rPr lang="en-US" smtClean="0"/>
              <a:t>4</a:t>
            </a:fld>
            <a:endParaRPr lang="en-US"/>
          </a:p>
        </p:txBody>
      </p:sp>
    </p:spTree>
    <p:extLst>
      <p:ext uri="{BB962C8B-B14F-4D97-AF65-F5344CB8AC3E}">
        <p14:creationId xmlns:p14="http://schemas.microsoft.com/office/powerpoint/2010/main" val="1084427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Automated repeated clicking or requesting or submitting content, affecting application-based metrics such as counts and measures of frequency and/or rate. The metric or measurement may be visible to users (e.g. betting odds, likes, market pricing, visitor count, poll results, reviews) or hidden (e.g. application usage statistics, business performance indicators). Metrics may affect individuals as well as the application owner, e.g. user reputation, influence others, gain fame, or undermine someone else’s reputation.</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For malicious alteration of digital advertisement metrics, see OAT-003 Ad Fraud instead.</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(all)</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(all)</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Other personal data/Other business data/Public information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54" name="Shape 35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41</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Usage may resemble legitimate application usage, but leads to exhaustion of resources such as file system, memory, processes, threads, CPU, and human or financial resources. The resources might be related to web, application or databases servers or other services supporting the application, such as third party APIs, included third-party hosted content, or content delivery networks (CDNs). The application may be affected as a whole, or the attack may be against individual users such as account lockout.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ontology’s scope excludes other forms of denial of service that affect web applications, namely HTTP Flood DoS (GET, POST, Header with/without TLS), HTTP Slow DoS, IP layer 3 DoS, and TCP layer 4 DoS. Those protocol and lower layer aspects are covered adequately in other taxonomies and lists.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Entertainment/Financial/Government/Retail/Technology/Social networking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Few individual users/Many users/Application owner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70" name="Shape 370"/>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9" name="Shape 379"/>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Systematic enumeration and examination of identifiable, guessable and unknown content locations, paths, file names, parameters, in order to find weaknesses and points where a security vulnerability might exist. Vulnerability Scanning includes both malicious scanning and friendly scanning by an authorised vulnerability scanning engine. It differs from OAT-011 Scraping in that its aim is to identify potential vulnerabilities.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exploitation of individual vulnerabilities is not included in the scope of this ontology, but this process of scanning, along with OAT-018 Footprinting, OAT-004 Fingerprinting and OAT-011 Scraping often form part of application penetration testing.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(all)</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Application owner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Other business data/Public information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80" name="Shape 380"/>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44</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5" name="Shape 39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Mass acquisition of goods or services using the application in a manner that a normal user would be unable to undertake manually.</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Although Scalping may include monitoring awaiting availability of the goods or services, and then rapid action to beat normal users to obtain these, Scalping is not a “last minute” action like OAT-013 Sniping, nor just related to automation on behalf of the user such as in OAT-006 Expediting. This is because Scalping includes the additional concept of limited availability of sought-after goods or services, and is most well known in the ticketing business where the tickets acquired are then resold later at a profit by the scalpers/touts. This can also lead to a type of user denial of service since the goods or services become unavailable rapidly.</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Entertainment/Financial/Retail</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Many users/Application owner</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NEXT</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t>
            </a:r>
          </a:p>
        </p:txBody>
      </p:sp>
      <p:sp>
        <p:nvSpPr>
          <p:cNvPr id="396" name="Shape 39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5" name="Shape 405"/>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The defining characteristic of Sniping is an action undertaken at the latest opportunity to achieve a particular objective, leaving insufficient time for another user to bid/offer. Sniping can also be the automated exploitation of system latencies in the form of timing attacks. Careful timing and prompt action are necessary parts. It is most well known as auction sniping, but the same threat event can be used in other types of applications. Sniping normally leads to some dis-benefit for other users, and sometimes that might be considered a form of denial of service.</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In contrast, OAT-005 Scalping is the acquisition of limited availability of sought-after goods or services, and OAT-006 Expediting is the general hastening of progress.</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Entertainment/Financial/Retail</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Few individual users/Application owner/Third parties</a:t>
            </a: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Other financial data/Other business data</a:t>
            </a:r>
          </a:p>
          <a:p>
            <a:pPr marL="0" marR="0" lvl="0" indent="0" algn="l" rtl="0">
              <a:spcBef>
                <a:spcPts val="0"/>
              </a:spcBef>
              <a:spcAft>
                <a:spcPts val="0"/>
              </a:spcAft>
              <a:buSzPct val="25000"/>
              <a:buNone/>
            </a:pPr>
            <a:endParaRPr sz="1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a:solidFill>
                  <a:schemeClr val="dk1"/>
                </a:solidFill>
                <a:latin typeface="Calibri"/>
                <a:ea typeface="Calibri"/>
                <a:cs typeface="Calibri"/>
                <a:sym typeface="Calibri"/>
              </a:rPr>
              <a:t>I hope that gives you </a:t>
            </a:r>
            <a:r>
              <a:rPr lang="en-US" sz="1000" b="0" i="0" u="none" strike="noStrike" cap="none">
                <a:solidFill>
                  <a:srgbClr val="FF0000"/>
                </a:solidFill>
                <a:latin typeface="Calibri"/>
                <a:ea typeface="Calibri"/>
                <a:cs typeface="Calibri"/>
                <a:sym typeface="Calibri"/>
              </a:rPr>
              <a:t>a flavour for the threat events </a:t>
            </a:r>
            <a:r>
              <a:rPr lang="en-US" sz="1000" b="0" i="0" u="none" strike="noStrike" cap="none">
                <a:solidFill>
                  <a:schemeClr val="dk1"/>
                </a:solidFill>
                <a:latin typeface="Calibri"/>
                <a:ea typeface="Calibri"/>
                <a:cs typeface="Calibri"/>
                <a:sym typeface="Calibri"/>
              </a:rPr>
              <a:t>– all are detailed in the </a:t>
            </a:r>
            <a:r>
              <a:rPr lang="en-US" sz="1000" b="0" i="0" u="none" strike="noStrike" cap="none">
                <a:solidFill>
                  <a:srgbClr val="FF0000"/>
                </a:solidFill>
                <a:latin typeface="Calibri"/>
                <a:ea typeface="Calibri"/>
                <a:cs typeface="Calibri"/>
                <a:sym typeface="Calibri"/>
              </a:rPr>
              <a:t>handbook</a:t>
            </a:r>
            <a:r>
              <a:rPr lang="en-US" sz="1000" b="0" i="0" u="none" strike="noStrike" cap="none">
                <a:solidFill>
                  <a:schemeClr val="dk1"/>
                </a:solidFill>
                <a:latin typeface="Calibri"/>
                <a:ea typeface="Calibri"/>
                <a:cs typeface="Calibri"/>
                <a:sym typeface="Calibri"/>
              </a:rPr>
              <a:t>. I’d like to illustrate how these </a:t>
            </a:r>
            <a:r>
              <a:rPr lang="en-US" sz="1000" b="0" i="0" u="none" strike="noStrike" cap="none">
                <a:solidFill>
                  <a:srgbClr val="FF0000"/>
                </a:solidFill>
                <a:latin typeface="Calibri"/>
                <a:ea typeface="Calibri"/>
                <a:cs typeface="Calibri"/>
                <a:sym typeface="Calibri"/>
              </a:rPr>
              <a:t>relate to some better-known classifications</a:t>
            </a:r>
            <a:r>
              <a:rPr lang="en-US" sz="1000" b="0" i="0" u="none" strike="noStrike" cap="none">
                <a:solidFill>
                  <a:schemeClr val="dk1"/>
                </a:solidFill>
                <a:latin typeface="Calibri"/>
                <a:ea typeface="Calibri"/>
                <a:cs typeface="Calibri"/>
                <a:sym typeface="Calibri"/>
              </a:rPr>
              <a:t>....</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NEXT</a:t>
            </a:r>
          </a:p>
          <a:p>
            <a:pPr marL="0" marR="0" lvl="0" indent="0" algn="l" rtl="0">
              <a:spcBef>
                <a:spcPts val="0"/>
              </a:spcBef>
              <a:buSzPct val="25000"/>
              <a:buNone/>
            </a:pPr>
            <a:endParaRPr sz="10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000" b="0" i="0" u="none" strike="noStrike" cap="none">
                <a:solidFill>
                  <a:schemeClr val="dk1"/>
                </a:solidFill>
                <a:latin typeface="Calibri"/>
                <a:ea typeface="Calibri"/>
                <a:cs typeface="Calibri"/>
                <a:sym typeface="Calibri"/>
              </a:rPr>
              <a:t>---</a:t>
            </a:r>
          </a:p>
        </p:txBody>
      </p:sp>
      <p:sp>
        <p:nvSpPr>
          <p:cNvPr id="406" name="Shape 406"/>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Brute force, dictionary (word list) and guessing attacks used against authentication processes of the application to identify valid account credentials. This may utilise common usernames or passwords, or involve initial username evaluation.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use of stolen credential sets (paired username and passwords) to authenticate at one or more services is OAT-008 Credential Stuffing.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(all)</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Many users/Application owner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Authentication credentials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6" name="Shape 236"/>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Two threats against the bank, and two against its customers</a:t>
            </a:r>
          </a:p>
          <a:p>
            <a:endParaRPr lang="en-US" sz="1000" dirty="0" smtClean="0"/>
          </a:p>
          <a:p>
            <a:r>
              <a:rPr lang="en-US" sz="1000" dirty="0" smtClean="0"/>
              <a:t>Perpetrators are customers, third parties (twice),</a:t>
            </a:r>
            <a:r>
              <a:rPr lang="en-US" sz="1000" baseline="0" dirty="0" smtClean="0"/>
              <a:t> and the bank.</a:t>
            </a:r>
          </a:p>
          <a:p>
            <a:endParaRPr lang="en-US" sz="1000" baseline="0" dirty="0" smtClean="0"/>
          </a:p>
          <a:p>
            <a:r>
              <a:rPr lang="en-US" sz="1000" baseline="0" dirty="0" smtClean="0"/>
              <a:t>These are described by three different threat events.</a:t>
            </a:r>
          </a:p>
          <a:p>
            <a:endParaRPr lang="en-US" sz="1000" baseline="0" dirty="0" smtClean="0"/>
          </a:p>
          <a:p>
            <a:r>
              <a:rPr lang="en-US" sz="1000" baseline="0" dirty="0" smtClean="0"/>
              <a:t>Other threats events might also occur in groups....</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49</a:t>
            </a:fld>
            <a:endParaRPr lang="en-US"/>
          </a:p>
        </p:txBody>
      </p:sp>
    </p:spTree>
    <p:extLst>
      <p:ext uri="{BB962C8B-B14F-4D97-AF65-F5344CB8AC3E}">
        <p14:creationId xmlns:p14="http://schemas.microsoft.com/office/powerpoint/2010/main" val="3562275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AppSensor – which detection points might identify malicious intent soonest?</a:t>
            </a:r>
          </a:p>
          <a:p>
            <a:endParaRPr lang="en-US" sz="1200" dirty="0" smtClean="0">
              <a:solidFill>
                <a:srgbClr val="000000"/>
              </a:solidFill>
            </a:endParaRPr>
          </a:p>
          <a:p>
            <a:r>
              <a:rPr lang="en-US" sz="1200" dirty="0" smtClean="0">
                <a:solidFill>
                  <a:srgbClr val="000000"/>
                </a:solidFill>
              </a:rPr>
              <a:t>Blocker - No clear </a:t>
            </a:r>
            <a:r>
              <a:rPr lang="en-US" sz="1200" dirty="0" err="1" smtClean="0">
                <a:solidFill>
                  <a:srgbClr val="000000"/>
                </a:solidFill>
              </a:rPr>
              <a:t>categorisation</a:t>
            </a:r>
            <a:r>
              <a:rPr lang="en-US" sz="1200" dirty="0" smtClean="0">
                <a:solidFill>
                  <a:srgbClr val="000000"/>
                </a:solidFill>
              </a:rPr>
              <a:t> or quantification of the actual automated threat</a:t>
            </a:r>
          </a:p>
          <a:p>
            <a:endParaRPr lang="en-US" sz="1200" dirty="0" smtClean="0">
              <a:solidFill>
                <a:srgbClr val="000000"/>
              </a:solidFill>
            </a:endParaRPr>
          </a:p>
          <a:p>
            <a:r>
              <a:rPr lang="en-US" sz="1200" dirty="0" smtClean="0">
                <a:solidFill>
                  <a:srgbClr val="000000"/>
                </a:solidFill>
              </a:rPr>
              <a:t>Breach statistics. Focus on vulnerabilities and root causes of breaches of confidentiality</a:t>
            </a:r>
          </a:p>
          <a:p>
            <a:r>
              <a:rPr lang="en-US" sz="120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That is what I wanted to answer</a:t>
            </a:r>
            <a:r>
              <a:rPr lang="en-US" sz="1000" dirty="0" smtClean="0"/>
              <a:t>. Previous work on another OWASP project called AppSensor (application-specific attack detection and response) has identified 50 or so types of detection points, and I had speculated about which of these would be </a:t>
            </a:r>
            <a:r>
              <a:rPr lang="en-US" sz="1000" dirty="0" smtClean="0">
                <a:solidFill>
                  <a:srgbClr val="FF0000"/>
                </a:solidFill>
              </a:rPr>
              <a:t>most beneficial to implement first</a:t>
            </a:r>
            <a:r>
              <a:rPr lang="en-US" sz="1000" dirty="0" smtClean="0"/>
              <a:t>. All AppSensor detection points should have an </a:t>
            </a:r>
            <a:r>
              <a:rPr lang="en-US" sz="1000" dirty="0" smtClean="0">
                <a:solidFill>
                  <a:srgbClr val="FF0000"/>
                </a:solidFill>
              </a:rPr>
              <a:t>extremely low false positive attack detection rate </a:t>
            </a:r>
            <a:r>
              <a:rPr lang="en-US" sz="1000" dirty="0" smtClean="0"/>
              <a:t>so that normal usage is never flagged as malicious, but I wondered </a:t>
            </a:r>
            <a:r>
              <a:rPr lang="en-US" sz="1000" dirty="0" smtClean="0">
                <a:solidFill>
                  <a:srgbClr val="FF0000"/>
                </a:solidFill>
              </a:rPr>
              <a:t>which detection points might identify attackers sooner </a:t>
            </a:r>
            <a:r>
              <a:rPr lang="en-US" sz="1000" dirty="0" smtClean="0"/>
              <a:t>than others - before some potential vulnerability could be targeted. What I needed was a list of threats (probably automated threats) that were not just attempting to exploit individual implementation bugs or misconfigurations. In other words, </a:t>
            </a:r>
            <a:r>
              <a:rPr lang="en-US" sz="1000" dirty="0" smtClean="0">
                <a:solidFill>
                  <a:srgbClr val="FF0000"/>
                </a:solidFill>
              </a:rPr>
              <a:t>what are attackers actually doing most of the time</a:t>
            </a:r>
            <a:r>
              <a:rPr lang="en-US" sz="1000" dirty="0" smtClean="0"/>
              <a:t>?</a:t>
            </a:r>
          </a:p>
          <a:p>
            <a:endParaRPr lang="en-US" sz="1000" dirty="0" smtClean="0"/>
          </a:p>
          <a:p>
            <a:r>
              <a:rPr lang="en-US" sz="1000" dirty="0" smtClean="0"/>
              <a:t>And here I came across a </a:t>
            </a:r>
            <a:r>
              <a:rPr lang="en-US" sz="1000" dirty="0" smtClean="0">
                <a:solidFill>
                  <a:srgbClr val="FF0000"/>
                </a:solidFill>
              </a:rPr>
              <a:t>blocker</a:t>
            </a:r>
            <a:r>
              <a:rPr lang="en-US" sz="1000" dirty="0" smtClean="0"/>
              <a:t> - there did not seem to be a </a:t>
            </a:r>
            <a:r>
              <a:rPr lang="en-US" sz="1000" dirty="0" smtClean="0">
                <a:solidFill>
                  <a:srgbClr val="FF0000"/>
                </a:solidFill>
              </a:rPr>
              <a:t>clear categorisation or quantification of the actual automated threats</a:t>
            </a:r>
            <a:r>
              <a:rPr lang="en-US" sz="1000" dirty="0" smtClean="0"/>
              <a:t> most web application owners have to deal with day to day. These are also mostly not included in </a:t>
            </a:r>
            <a:r>
              <a:rPr lang="en-US" sz="1000" dirty="0" smtClean="0">
                <a:solidFill>
                  <a:srgbClr val="FF0000"/>
                </a:solidFill>
              </a:rPr>
              <a:t>“breach” statistics and discussions</a:t>
            </a:r>
            <a:r>
              <a:rPr lang="en-US" sz="1000" dirty="0" smtClean="0"/>
              <a:t>, even though breaches of security are occurring. Instead, there is a </a:t>
            </a:r>
            <a:r>
              <a:rPr lang="en-US" sz="1000" dirty="0" smtClean="0">
                <a:solidFill>
                  <a:srgbClr val="FF0000"/>
                </a:solidFill>
              </a:rPr>
              <a:t>greater focus on</a:t>
            </a:r>
            <a:r>
              <a:rPr lang="en-US" sz="1000" dirty="0" smtClean="0"/>
              <a:t> individual types of weaknesses and vulnerabilities, root cause analysis of data confidentiality breaches, and capabilities from vendors about product/services. </a:t>
            </a:r>
            <a:r>
              <a:rPr lang="en-US" sz="1000" dirty="0" smtClean="0">
                <a:solidFill>
                  <a:srgbClr val="FF0000"/>
                </a:solidFill>
              </a:rPr>
              <a:t>So what about automation?</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a:t>
            </a:fld>
            <a:endParaRPr lang="en-US"/>
          </a:p>
        </p:txBody>
      </p:sp>
    </p:spTree>
    <p:extLst>
      <p:ext uri="{BB962C8B-B14F-4D97-AF65-F5344CB8AC3E}">
        <p14:creationId xmlns:p14="http://schemas.microsoft.com/office/powerpoint/2010/main" val="2720119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So a third party,</a:t>
            </a:r>
            <a:r>
              <a:rPr lang="en-US" sz="1000" baseline="0" dirty="0" smtClean="0"/>
              <a:t> say organised crime, might footprint a web application looking for payment functionality.</a:t>
            </a:r>
          </a:p>
          <a:p>
            <a:endParaRPr lang="en-US" sz="1000" baseline="0" dirty="0" smtClean="0"/>
          </a:p>
          <a:p>
            <a:r>
              <a:rPr lang="en-US" sz="1000" baseline="0" dirty="0" smtClean="0"/>
              <a:t>Then if the payment functionality is susceptible, they might use lists of previously obtained credit and debit cards against the process to test for valid cardholder data.</a:t>
            </a:r>
          </a:p>
          <a:p>
            <a:endParaRPr lang="en-US" sz="1000" baseline="0" dirty="0" smtClean="0"/>
          </a:p>
          <a:p>
            <a:r>
              <a:rPr lang="en-US" sz="1000" baseline="0" dirty="0" smtClean="0"/>
              <a:t>This might be followed by using validated cards to obtain higher-value goods or currency.</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50</a:t>
            </a:fld>
            <a:endParaRPr lang="en-US"/>
          </a:p>
        </p:txBody>
      </p:sp>
    </p:spTree>
    <p:extLst>
      <p:ext uri="{BB962C8B-B14F-4D97-AF65-F5344CB8AC3E}">
        <p14:creationId xmlns:p14="http://schemas.microsoft.com/office/powerpoint/2010/main" val="3562275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Another example, which penetration testers might be familiar with are the steps undertaken in application enumeration and potential vulnerability</a:t>
            </a:r>
            <a:r>
              <a:rPr lang="en-US" sz="1200" baseline="0" dirty="0" smtClean="0">
                <a:solidFill>
                  <a:srgbClr val="000000"/>
                </a:solidFill>
              </a:rPr>
              <a:t> identification.</a:t>
            </a:r>
          </a:p>
          <a:p>
            <a:endParaRPr lang="en-US" sz="1200" baseline="0" dirty="0" smtClean="0">
              <a:solidFill>
                <a:srgbClr val="000000"/>
              </a:solidFill>
            </a:endParaRPr>
          </a:p>
          <a:p>
            <a:r>
              <a:rPr lang="en-US" sz="1200" baseline="0" dirty="0" smtClean="0">
                <a:solidFill>
                  <a:srgbClr val="000000"/>
                </a:solidFill>
              </a:rPr>
              <a:t>The attempted exploitation of vulnerabilities is not within the scope of the project or the ontology.</a:t>
            </a:r>
          </a:p>
          <a:p>
            <a:endParaRPr lang="en-US" sz="1200" baseline="0" dirty="0" smtClean="0">
              <a:solidFill>
                <a:srgbClr val="000000"/>
              </a:solidFill>
            </a:endParaRPr>
          </a:p>
          <a:p>
            <a:r>
              <a:rPr lang="en-US" sz="1200" baseline="0" dirty="0" smtClean="0">
                <a:solidFill>
                  <a:srgbClr val="000000"/>
                </a:solidFill>
              </a:rPr>
              <a:t>How do the 20 threat events match with other lists?</a:t>
            </a:r>
          </a:p>
          <a:p>
            <a:endParaRPr lang="en-US" sz="1200" baseline="0" dirty="0" smtClean="0">
              <a:solidFill>
                <a:srgbClr val="000000"/>
              </a:solidFill>
            </a:endParaRPr>
          </a:p>
          <a:p>
            <a:r>
              <a:rPr lang="en-US" sz="1200" baseline="0" dirty="0" smtClean="0">
                <a:solidFill>
                  <a:srgbClr val="000000"/>
                </a:solidFill>
              </a:rPr>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51</a:t>
            </a:fld>
            <a:endParaRPr lang="en-US"/>
          </a:p>
        </p:txBody>
      </p:sp>
    </p:spTree>
    <p:extLst>
      <p:ext uri="{BB962C8B-B14F-4D97-AF65-F5344CB8AC3E}">
        <p14:creationId xmlns:p14="http://schemas.microsoft.com/office/powerpoint/2010/main" val="3562275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15" name="Shape 4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US" sz="1000" b="0" i="0" u="none" strike="noStrike" cap="none" dirty="0" smtClean="0">
                <a:solidFill>
                  <a:schemeClr val="dk1"/>
                </a:solidFill>
                <a:latin typeface="Calibri"/>
                <a:ea typeface="Calibri"/>
                <a:cs typeface="Calibri"/>
                <a:sym typeface="Calibri"/>
              </a:rPr>
              <a:t>In no particular order</a:t>
            </a:r>
          </a:p>
          <a:p>
            <a:pPr marL="0" marR="0" lvl="0" indent="0" algn="l" rtl="0">
              <a:spcBef>
                <a:spcPts val="0"/>
              </a:spcBef>
              <a:buSzPct val="25000"/>
              <a:buNone/>
            </a:pPr>
            <a:r>
              <a:rPr lang="en-US" sz="1000" b="0" i="0" u="none" strike="noStrike" cap="none" dirty="0" smtClean="0">
                <a:solidFill>
                  <a:schemeClr val="dk1"/>
                </a:solidFill>
                <a:latin typeface="Calibri"/>
                <a:ea typeface="Calibri"/>
                <a:cs typeface="Calibri"/>
                <a:sym typeface="Calibri"/>
              </a:rPr>
              <a:t>Not evaluating their efficacy or effectiveness </a:t>
            </a:r>
          </a:p>
          <a:p>
            <a:pPr marL="0" marR="0" lvl="0" indent="0" algn="l" rtl="0">
              <a:spcBef>
                <a:spcPts val="0"/>
              </a:spcBef>
              <a:buSzPct val="25000"/>
              <a:buNone/>
            </a:pPr>
            <a:r>
              <a:rPr lang="en-US" sz="1000" b="0" i="0" u="none" strike="noStrike" cap="none" dirty="0" smtClean="0">
                <a:solidFill>
                  <a:schemeClr val="dk1"/>
                </a:solidFill>
                <a:latin typeface="Calibri"/>
                <a:ea typeface="Calibri"/>
                <a:cs typeface="Calibri"/>
                <a:sym typeface="Calibri"/>
              </a:rPr>
              <a:t>Only classifying and documenting what’s there </a:t>
            </a:r>
          </a:p>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53</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54</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55</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56</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57</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58</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59</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Automation can be beneficial to web application </a:t>
            </a:r>
            <a:r>
              <a:rPr lang="en-US" sz="1200" dirty="0" err="1" smtClean="0">
                <a:solidFill>
                  <a:srgbClr val="000000"/>
                </a:solidFill>
              </a:rPr>
              <a:t>Dev</a:t>
            </a:r>
            <a:r>
              <a:rPr lang="en-US" sz="1200" dirty="0" smtClean="0">
                <a:solidFill>
                  <a:srgbClr val="000000"/>
                </a:solidFill>
              </a:rPr>
              <a:t> and Operation, such as these</a:t>
            </a:r>
          </a:p>
          <a:p>
            <a:endParaRPr lang="en-US" sz="1200" dirty="0" smtClean="0">
              <a:solidFill>
                <a:srgbClr val="000000"/>
              </a:solidFill>
            </a:endParaRPr>
          </a:p>
          <a:p>
            <a:r>
              <a:rPr lang="en-US" sz="1200" dirty="0" smtClean="0">
                <a:solidFill>
                  <a:srgbClr val="000000"/>
                </a:solidFill>
              </a:rPr>
              <a:t>Other</a:t>
            </a:r>
            <a:r>
              <a:rPr lang="en-US" sz="1200" baseline="0" dirty="0" smtClean="0">
                <a:solidFill>
                  <a:srgbClr val="000000"/>
                </a:solidFill>
              </a:rPr>
              <a:t> talks and training at AppSec USA</a:t>
            </a:r>
          </a:p>
          <a:p>
            <a:endParaRPr lang="en-US" sz="1200" baseline="0" dirty="0" smtClean="0">
              <a:solidFill>
                <a:srgbClr val="000000"/>
              </a:solidFill>
            </a:endParaRPr>
          </a:p>
          <a:p>
            <a:r>
              <a:rPr lang="en-US" sz="1200" baseline="0" dirty="0" smtClean="0">
                <a:solidFill>
                  <a:srgbClr val="000000"/>
                </a:solidFill>
              </a:rPr>
              <a:t>Attackers also use automation. Not just to fuzz or exploit a vulnerability.</a:t>
            </a:r>
          </a:p>
          <a:p>
            <a:endParaRPr lang="en-US" sz="1200" baseline="0" dirty="0" smtClean="0">
              <a:solidFill>
                <a:srgbClr val="000000"/>
              </a:solidFill>
            </a:endParaRPr>
          </a:p>
          <a:p>
            <a:r>
              <a:rPr lang="en-US" sz="1200" baseline="0" dirty="0" smtClean="0">
                <a:solidFill>
                  <a:srgbClr val="000000"/>
                </a:solidFill>
              </a:rPr>
              <a:t>Using web applications as part of their own business processes.</a:t>
            </a:r>
          </a:p>
          <a:p>
            <a:r>
              <a:rPr lang="en-US" sz="1200" baseline="0" dirty="0" smtClean="0">
                <a:solidFill>
                  <a:srgbClr val="000000"/>
                </a:solidFill>
              </a:rPr>
              <a:t>-</a:t>
            </a:r>
          </a:p>
          <a:p>
            <a:endParaRPr lang="en-US" sz="1000" baseline="0" dirty="0" smtClean="0"/>
          </a:p>
          <a:p>
            <a:endParaRPr lang="en-US" sz="1000" dirty="0" smtClean="0"/>
          </a:p>
          <a:p>
            <a:endParaRPr lang="en-US" sz="1000" dirty="0" smtClean="0"/>
          </a:p>
          <a:p>
            <a:r>
              <a:rPr lang="en-US" sz="1000" dirty="0" smtClean="0"/>
              <a:t>Automation can </a:t>
            </a:r>
            <a:r>
              <a:rPr lang="en-US" sz="1000" dirty="0" smtClean="0">
                <a:solidFill>
                  <a:srgbClr val="FF0000"/>
                </a:solidFill>
              </a:rPr>
              <a:t>contribute many benefits </a:t>
            </a:r>
            <a:r>
              <a:rPr lang="en-US" sz="1000" dirty="0" smtClean="0"/>
              <a:t>to the software development lifecycle.</a:t>
            </a:r>
          </a:p>
          <a:p>
            <a:endParaRPr lang="en-US" sz="1000" dirty="0" smtClean="0"/>
          </a:p>
          <a:p>
            <a:r>
              <a:rPr lang="en-US" sz="1000" dirty="0" smtClean="0">
                <a:solidFill>
                  <a:srgbClr val="FF0000"/>
                </a:solidFill>
              </a:rPr>
              <a:t>Some of the other </a:t>
            </a:r>
            <a:r>
              <a:rPr lang="en-US" sz="1000" dirty="0" smtClean="0"/>
              <a:t>presentations during the conference, training activities, and things you’ll see at vendor booths relate</a:t>
            </a:r>
            <a:r>
              <a:rPr lang="en-US" sz="1000" baseline="0" dirty="0" smtClean="0"/>
              <a:t> to these types of helpful automation.</a:t>
            </a:r>
          </a:p>
          <a:p>
            <a:endParaRPr lang="en-US" sz="1000" baseline="0" dirty="0" smtClean="0"/>
          </a:p>
          <a:p>
            <a:r>
              <a:rPr lang="en-US" sz="1000" baseline="0" dirty="0" smtClean="0"/>
              <a:t>But </a:t>
            </a:r>
            <a:r>
              <a:rPr lang="en-US" sz="1000" baseline="0" dirty="0" smtClean="0">
                <a:solidFill>
                  <a:srgbClr val="FF0000"/>
                </a:solidFill>
              </a:rPr>
              <a:t>attackers also use automation</a:t>
            </a:r>
            <a:r>
              <a:rPr lang="en-US" sz="1000" baseline="0" dirty="0" smtClean="0"/>
              <a:t>. And </a:t>
            </a:r>
            <a:r>
              <a:rPr lang="en-US" sz="1000" baseline="0" dirty="0" smtClean="0">
                <a:solidFill>
                  <a:srgbClr val="FF0000"/>
                </a:solidFill>
              </a:rPr>
              <a:t>not solely to fuzz or exploit a vulnerability</a:t>
            </a:r>
            <a:r>
              <a:rPr lang="en-US" sz="1000" baseline="0" dirty="0" smtClean="0"/>
              <a:t>. They are using your web applications as part of their </a:t>
            </a:r>
            <a:r>
              <a:rPr lang="en-US" sz="1000" baseline="0" dirty="0" smtClean="0">
                <a:solidFill>
                  <a:srgbClr val="FF0000"/>
                </a:solidFill>
              </a:rPr>
              <a:t>own business processes</a:t>
            </a:r>
            <a:r>
              <a:rPr lang="en-US" sz="1000" baseline="0" dirty="0" smtClean="0"/>
              <a:t>.</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6</a:t>
            </a:fld>
            <a:endParaRPr lang="en-US"/>
          </a:p>
        </p:txBody>
      </p:sp>
    </p:spTree>
    <p:extLst>
      <p:ext uri="{BB962C8B-B14F-4D97-AF65-F5344CB8AC3E}">
        <p14:creationId xmlns:p14="http://schemas.microsoft.com/office/powerpoint/2010/main" val="17244002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60</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415" name="Shape 4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Theft of authentication credentials – 7/credential cracking and 8/credential stuffing</a:t>
            </a:r>
          </a:p>
          <a:p>
            <a:endParaRPr lang="en-US" sz="1200" dirty="0" smtClean="0">
              <a:solidFill>
                <a:srgbClr val="000000"/>
              </a:solidFill>
            </a:endParaRPr>
          </a:p>
          <a:p>
            <a:r>
              <a:rPr lang="en-US" sz="1200" dirty="0" smtClean="0">
                <a:solidFill>
                  <a:srgbClr val="000000"/>
                </a:solidFill>
              </a:rPr>
              <a:t>Theft of payment card data – 1/Carding and 10/card Cracking</a:t>
            </a:r>
          </a:p>
          <a:p>
            <a:endParaRPr lang="en-US" sz="1200" dirty="0" smtClean="0">
              <a:solidFill>
                <a:srgbClr val="000000"/>
              </a:solidFill>
            </a:endParaRPr>
          </a:p>
          <a:p>
            <a:r>
              <a:rPr lang="en-US" sz="1200" dirty="0" smtClean="0">
                <a:solidFill>
                  <a:srgbClr val="000000"/>
                </a:solidFill>
              </a:rPr>
              <a:t>Data integrity</a:t>
            </a:r>
            <a:r>
              <a:rPr lang="en-US" sz="1200" baseline="0" dirty="0" smtClean="0">
                <a:solidFill>
                  <a:srgbClr val="000000"/>
                </a:solidFill>
              </a:rPr>
              <a:t> issues by inadequate confidence in identity – 20/Account Aggregation and 19/Account Creation</a:t>
            </a:r>
          </a:p>
          <a:p>
            <a:endParaRPr lang="en-US" sz="1200" baseline="0" dirty="0" smtClean="0">
              <a:solidFill>
                <a:srgbClr val="000000"/>
              </a:solidFill>
            </a:endParaRPr>
          </a:p>
          <a:p>
            <a:r>
              <a:rPr lang="en-US" sz="1200" baseline="0" dirty="0" smtClean="0">
                <a:solidFill>
                  <a:srgbClr val="000000"/>
                </a:solidFill>
              </a:rPr>
              <a:t>Integrity of metrics and KPIs – 3/Ad Fraud and 16/Skewing</a:t>
            </a:r>
            <a:endParaRPr lang="en-US" sz="1200" dirty="0" smtClean="0">
              <a:solidFill>
                <a:srgbClr val="000000"/>
              </a:solidFill>
            </a:endParaRPr>
          </a:p>
          <a:p>
            <a:endParaRPr lang="en-US" sz="1200" dirty="0" smtClean="0">
              <a:solidFill>
                <a:srgbClr val="000000"/>
              </a:solidFill>
            </a:endParaRPr>
          </a:p>
          <a:p>
            <a:r>
              <a:rPr lang="en-US" sz="1200" dirty="0" err="1" smtClean="0">
                <a:solidFill>
                  <a:srgbClr val="000000"/>
                </a:solidFill>
              </a:rPr>
              <a:t>Organisation</a:t>
            </a:r>
            <a:r>
              <a:rPr lang="en-US" sz="1200" dirty="0" smtClean="0">
                <a:solidFill>
                  <a:srgbClr val="000000"/>
                </a:solidFill>
              </a:rPr>
              <a:t> impact view. Other views. Victims, who are the attackers?</a:t>
            </a:r>
          </a:p>
          <a:p>
            <a:r>
              <a:rPr lang="en-US" sz="1000" dirty="0" smtClean="0"/>
              <a:t>-</a:t>
            </a:r>
          </a:p>
          <a:p>
            <a:endParaRPr lang="en-US" sz="1000" dirty="0" smtClean="0"/>
          </a:p>
          <a:p>
            <a:endParaRPr lang="en-US" sz="1000" dirty="0" smtClean="0"/>
          </a:p>
          <a:p>
            <a:r>
              <a:rPr lang="en-US" sz="1000" dirty="0" smtClean="0"/>
              <a:t>I have heard</a:t>
            </a:r>
            <a:r>
              <a:rPr lang="en-US" sz="1000" baseline="0" dirty="0" smtClean="0"/>
              <a:t> said that </a:t>
            </a:r>
            <a:r>
              <a:rPr lang="en-US" sz="1000" baseline="0" dirty="0" err="1" smtClean="0"/>
              <a:t>mis</a:t>
            </a:r>
            <a:r>
              <a:rPr lang="en-US" sz="1000" baseline="0" dirty="0" smtClean="0"/>
              <a:t>-use of valid functionality is not a security problem.</a:t>
            </a:r>
          </a:p>
          <a:p>
            <a:pPr marL="171450" indent="-171450">
              <a:buFontTx/>
              <a:buChar char="-"/>
            </a:pPr>
            <a:r>
              <a:rPr lang="en-US" sz="1000" baseline="0" dirty="0" smtClean="0"/>
              <a:t>if </a:t>
            </a:r>
            <a:r>
              <a:rPr lang="en-US" sz="1000" baseline="0" dirty="0" smtClean="0">
                <a:solidFill>
                  <a:srgbClr val="FF0000"/>
                </a:solidFill>
              </a:rPr>
              <a:t>theft of account data </a:t>
            </a:r>
            <a:r>
              <a:rPr lang="en-US" sz="1000" baseline="0" dirty="0" smtClean="0"/>
              <a:t>is a security issue, so is cracking those details using OAT-007 Credential Cracking or OAT-008 Credential Stuffing</a:t>
            </a:r>
          </a:p>
          <a:p>
            <a:pPr marL="171450" indent="-171450">
              <a:buFontTx/>
              <a:buChar char="-"/>
            </a:pPr>
            <a:r>
              <a:rPr lang="en-US" sz="1000" baseline="0" dirty="0" smtClean="0"/>
              <a:t>if </a:t>
            </a:r>
            <a:r>
              <a:rPr lang="en-US" sz="1000" baseline="0" dirty="0" smtClean="0">
                <a:solidFill>
                  <a:srgbClr val="FF0000"/>
                </a:solidFill>
              </a:rPr>
              <a:t>theft of payment card data </a:t>
            </a:r>
            <a:r>
              <a:rPr lang="en-US" sz="1000" baseline="0" dirty="0" smtClean="0"/>
              <a:t>is a security issue, so is identification using OAT-001 Carding or OAT-010 card Cracking</a:t>
            </a:r>
          </a:p>
          <a:p>
            <a:pPr marL="171450" indent="-171450">
              <a:buFontTx/>
              <a:buChar char="-"/>
            </a:pPr>
            <a:r>
              <a:rPr lang="en-US" sz="1000" baseline="0" dirty="0" smtClean="0"/>
              <a:t>if </a:t>
            </a:r>
            <a:r>
              <a:rPr lang="en-US" sz="1000" baseline="0" dirty="0" smtClean="0">
                <a:solidFill>
                  <a:srgbClr val="FF0000"/>
                </a:solidFill>
              </a:rPr>
              <a:t>someone else using an individual’s account </a:t>
            </a:r>
            <a:r>
              <a:rPr lang="en-US" sz="1000" baseline="0" dirty="0" smtClean="0"/>
              <a:t>undermines the degree of confidence in the identify of a user, so does OAT-020 Account Aggregation and OAT-019 Account Creation</a:t>
            </a:r>
          </a:p>
          <a:p>
            <a:pPr marL="171450" indent="-171450">
              <a:buFontTx/>
              <a:buChar char="-"/>
            </a:pPr>
            <a:r>
              <a:rPr lang="en-US" sz="1000" baseline="0" dirty="0" smtClean="0"/>
              <a:t>if </a:t>
            </a:r>
            <a:r>
              <a:rPr lang="en-US" sz="1000" baseline="0" dirty="0" smtClean="0">
                <a:solidFill>
                  <a:srgbClr val="FF0000"/>
                </a:solidFill>
              </a:rPr>
              <a:t>the integrity of business KPIs are important</a:t>
            </a:r>
            <a:r>
              <a:rPr lang="en-US" sz="1000" baseline="0" dirty="0" smtClean="0"/>
              <a:t>, even legally required, so are protections against OAT-003 Ad Fraud and OAT-016 Skewing</a:t>
            </a:r>
          </a:p>
          <a:p>
            <a:pPr marL="171450" indent="-171450">
              <a:buFontTx/>
              <a:buChar char="-"/>
            </a:pPr>
            <a:r>
              <a:rPr lang="en-US" sz="1000" baseline="0" dirty="0" smtClean="0"/>
              <a:t>if someone </a:t>
            </a:r>
            <a:r>
              <a:rPr lang="en-US" sz="1000" baseline="0" dirty="0" smtClean="0">
                <a:solidFill>
                  <a:srgbClr val="FF0000"/>
                </a:solidFill>
              </a:rPr>
              <a:t>walking into your offices </a:t>
            </a:r>
            <a:r>
              <a:rPr lang="en-US" sz="1000" baseline="0" dirty="0" smtClean="0"/>
              <a:t>and sitting down to use a desk, computer and network is a security problem, so is using your web applications to undertake tasks they weren’t intended to perform.</a:t>
            </a:r>
          </a:p>
          <a:p>
            <a:endParaRPr lang="en-US" sz="1000" baseline="0" dirty="0" smtClean="0"/>
          </a:p>
          <a:p>
            <a:r>
              <a:rPr lang="en-US" sz="1000" baseline="0" dirty="0" smtClean="0"/>
              <a:t>And of course, using the organisation’s point of view is not the only valid way to examine information security risk. Taking the customer, partner organisation or society’s view when determining information security risk, can lead to a very different prioritisation.</a:t>
            </a:r>
          </a:p>
          <a:p>
            <a:endParaRPr lang="en-US" sz="1000" baseline="0" dirty="0" smtClean="0"/>
          </a:p>
          <a:p>
            <a:r>
              <a:rPr lang="en-US" sz="1000" baseline="0" dirty="0" smtClean="0"/>
              <a:t>Let’s look at one of these in particular and see who is doing what to whom.</a:t>
            </a:r>
          </a:p>
          <a:p>
            <a:endParaRPr lang="en-US" sz="1000" baseline="0" dirty="0" smtClean="0"/>
          </a:p>
          <a:p>
            <a:r>
              <a:rPr lang="en-US" sz="1000" baseline="0" dirty="0" smtClean="0"/>
              <a:t>NEXT</a:t>
            </a:r>
          </a:p>
          <a:p>
            <a:endParaRPr lang="en-US" sz="1000" baseline="0" dirty="0" smtClean="0"/>
          </a:p>
          <a:p>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62</a:t>
            </a:fld>
            <a:endParaRPr lang="en-US"/>
          </a:p>
        </p:txBody>
      </p:sp>
    </p:spTree>
    <p:extLst>
      <p:ext uri="{BB962C8B-B14F-4D97-AF65-F5344CB8AC3E}">
        <p14:creationId xmlns:p14="http://schemas.microsoft.com/office/powerpoint/2010/main" val="34498292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Web Application Security Consortium – Threat Classification</a:t>
            </a:r>
          </a:p>
          <a:p>
            <a:endParaRPr lang="en-US" sz="1200" dirty="0" smtClean="0">
              <a:solidFill>
                <a:srgbClr val="000000"/>
              </a:solidFill>
            </a:endParaRPr>
          </a:p>
          <a:p>
            <a:r>
              <a:rPr lang="en-US" sz="1200" dirty="0" smtClean="0">
                <a:solidFill>
                  <a:srgbClr val="000000"/>
                </a:solidFill>
              </a:rPr>
              <a:t>1. weakness WASC-21 Insufficient Anti-automation and2.  the attack WASC-42 Abuse of Functionality. </a:t>
            </a:r>
          </a:p>
          <a:p>
            <a:endParaRPr lang="en-US" sz="1200" dirty="0" smtClean="0">
              <a:solidFill>
                <a:srgbClr val="000000"/>
              </a:solidFill>
            </a:endParaRPr>
          </a:p>
          <a:p>
            <a:r>
              <a:rPr lang="en-US" sz="1200" dirty="0" smtClean="0">
                <a:solidFill>
                  <a:srgbClr val="000000"/>
                </a:solidFill>
              </a:rPr>
              <a:t>Three also relate to the attack WASC-11 Brute Force.  WASC-45 Fingerprinting includes both OAT-004 Fingerprinting and OAT-018 </a:t>
            </a:r>
            <a:r>
              <a:rPr lang="en-US" sz="1200" dirty="0" err="1" smtClean="0">
                <a:solidFill>
                  <a:srgbClr val="000000"/>
                </a:solidFill>
              </a:rPr>
              <a:t>Footprinting</a:t>
            </a:r>
            <a:r>
              <a:rPr lang="en-US" sz="1200" dirty="0" smtClean="0">
                <a:solidFill>
                  <a:srgbClr val="000000"/>
                </a:solidFill>
              </a:rPr>
              <a:t>. </a:t>
            </a:r>
          </a:p>
          <a:p>
            <a:endParaRPr lang="en-US" sz="1200" dirty="0" smtClean="0">
              <a:solidFill>
                <a:srgbClr val="000000"/>
              </a:solidFill>
            </a:endParaRPr>
          </a:p>
          <a:p>
            <a:r>
              <a:rPr lang="en-US" sz="1200" dirty="0" smtClean="0">
                <a:solidFill>
                  <a:srgbClr val="000000"/>
                </a:solidFill>
              </a:rPr>
              <a:t>Both WASC and this ontology have a unique category for Denial of Service.</a:t>
            </a:r>
          </a:p>
          <a:p>
            <a:r>
              <a:rPr lang="en-US" sz="1000" dirty="0" smtClean="0"/>
              <a:t>-</a:t>
            </a:r>
          </a:p>
          <a:p>
            <a:endParaRPr lang="en-US" sz="1000" dirty="0" smtClean="0"/>
          </a:p>
          <a:p>
            <a:r>
              <a:rPr lang="en-US" sz="1000" dirty="0" smtClean="0"/>
              <a:t>Coverage relative to the WASC Threat Classification and </a:t>
            </a:r>
            <a:r>
              <a:rPr lang="en-US" sz="1000" dirty="0" err="1" smtClean="0"/>
              <a:t>Mitre</a:t>
            </a:r>
            <a:r>
              <a:rPr lang="en-US" sz="1000" dirty="0" smtClean="0"/>
              <a:t> CAPEC were examined further to determine how those differ from this ontology.</a:t>
            </a:r>
          </a:p>
          <a:p>
            <a:endParaRPr lang="en-US" sz="1000" dirty="0" smtClean="0"/>
          </a:p>
          <a:p>
            <a:r>
              <a:rPr lang="en-US" sz="1000" dirty="0" smtClean="0"/>
              <a:t>The majority of the threat events are both the weakness </a:t>
            </a:r>
            <a:r>
              <a:rPr lang="en-US" sz="1000" dirty="0" smtClean="0">
                <a:solidFill>
                  <a:srgbClr val="FF0000"/>
                </a:solidFill>
              </a:rPr>
              <a:t>WASC-21 Insufficient Anti-automation </a:t>
            </a:r>
            <a:r>
              <a:rPr lang="en-US" sz="1000" dirty="0" smtClean="0"/>
              <a:t>and the attack </a:t>
            </a:r>
            <a:r>
              <a:rPr lang="en-US" sz="1000" dirty="0" smtClean="0">
                <a:solidFill>
                  <a:srgbClr val="FF0000"/>
                </a:solidFill>
              </a:rPr>
              <a:t>WASC-42 Abuse of Functionality</a:t>
            </a:r>
            <a:r>
              <a:rPr lang="en-US" sz="1000" dirty="0" smtClean="0"/>
              <a:t>. </a:t>
            </a:r>
          </a:p>
          <a:p>
            <a:endParaRPr lang="en-US" sz="1000" dirty="0" smtClean="0"/>
          </a:p>
          <a:p>
            <a:r>
              <a:rPr lang="en-US" sz="1000" dirty="0" smtClean="0"/>
              <a:t>Three also relate to the attack WASC-11 Brute Force.  WASC-45 Fingerprinting includes both OAT-004 Fingerprinting and OAT-018 Footprinting. </a:t>
            </a:r>
          </a:p>
          <a:p>
            <a:endParaRPr lang="en-US" sz="1000" dirty="0" smtClean="0"/>
          </a:p>
          <a:p>
            <a:r>
              <a:rPr lang="en-US" sz="1000" dirty="0" smtClean="0"/>
              <a:t>Both WASC and this ontology have a unique category for Denial of Service.</a:t>
            </a:r>
          </a:p>
          <a:p>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My conclusion, </a:t>
            </a:r>
            <a:r>
              <a:rPr lang="en-US" sz="1000" dirty="0" smtClean="0">
                <a:solidFill>
                  <a:srgbClr val="FF0000"/>
                </a:solidFill>
              </a:rPr>
              <a:t>we have expanded the detail of “Abuse of Functionality” / “Insufficient Anti-automation</a:t>
            </a:r>
            <a:r>
              <a:rPr lang="en-US" sz="1000" dirty="0" smtClean="0"/>
              <a:t>”.</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63</a:t>
            </a:fld>
            <a:endParaRPr lang="en-US"/>
          </a:p>
        </p:txBody>
      </p:sp>
    </p:spTree>
    <p:extLst>
      <p:ext uri="{BB962C8B-B14F-4D97-AF65-F5344CB8AC3E}">
        <p14:creationId xmlns:p14="http://schemas.microsoft.com/office/powerpoint/2010/main" val="25397307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Common Attack Pattern Enumeration and Classification (CAPEC) is a list of software weaknesses.</a:t>
            </a:r>
          </a:p>
          <a:p>
            <a:endParaRPr lang="en-US" sz="1200" dirty="0" smtClean="0">
              <a:solidFill>
                <a:srgbClr val="000000"/>
              </a:solidFill>
            </a:endParaRPr>
          </a:p>
          <a:p>
            <a:r>
              <a:rPr lang="en-US" sz="1200" dirty="0" smtClean="0">
                <a:solidFill>
                  <a:srgbClr val="000000"/>
                </a:solidFill>
              </a:rPr>
              <a:t>CAPEC-210 Abuse of Functionality. CAPEC also has additional </a:t>
            </a:r>
            <a:r>
              <a:rPr lang="en-US" sz="1200" dirty="0" err="1" smtClean="0">
                <a:solidFill>
                  <a:srgbClr val="000000"/>
                </a:solidFill>
              </a:rPr>
              <a:t>categorisations</a:t>
            </a:r>
            <a:r>
              <a:rPr lang="en-US" sz="1200" dirty="0" smtClean="0">
                <a:solidFill>
                  <a:srgbClr val="000000"/>
                </a:solidFill>
              </a:rPr>
              <a:t> for brute force attacks and denial of service. </a:t>
            </a:r>
          </a:p>
          <a:p>
            <a:endParaRPr lang="en-US" sz="1200" dirty="0" smtClean="0">
              <a:solidFill>
                <a:srgbClr val="000000"/>
              </a:solidFill>
            </a:endParaRPr>
          </a:p>
          <a:p>
            <a:r>
              <a:rPr lang="en-US" sz="1200" dirty="0" smtClean="0">
                <a:solidFill>
                  <a:srgbClr val="000000"/>
                </a:solidFill>
              </a:rPr>
              <a:t>Two threat events, OAT-009 CAPTCHA Bypass and OAT-014 Vulnerability Scanning, do not appear to exist within CAPEC.</a:t>
            </a:r>
          </a:p>
          <a:p>
            <a:endParaRPr lang="en-US" sz="1200" dirty="0" smtClean="0">
              <a:solidFill>
                <a:srgbClr val="000000"/>
              </a:solidFill>
            </a:endParaRPr>
          </a:p>
          <a:p>
            <a:r>
              <a:rPr lang="en-US" sz="1200" dirty="0" smtClean="0">
                <a:solidFill>
                  <a:srgbClr val="000000"/>
                </a:solidFill>
              </a:rPr>
              <a:t>My conclusion, we have expanded the detail of “abuse of Functionality”.</a:t>
            </a:r>
          </a:p>
          <a:p>
            <a:r>
              <a:rPr lang="en-US" sz="1200" dirty="0" smtClean="0">
                <a:solidFill>
                  <a:srgbClr val="000000"/>
                </a:solidFill>
              </a:rPr>
              <a:t>-</a:t>
            </a:r>
          </a:p>
          <a:p>
            <a:endParaRPr lang="en-US" sz="1000" dirty="0" smtClean="0"/>
          </a:p>
          <a:p>
            <a:endParaRPr lang="en-US" sz="1000" dirty="0" smtClean="0"/>
          </a:p>
          <a:p>
            <a:r>
              <a:rPr lang="en-US" sz="1000" dirty="0" smtClean="0"/>
              <a:t>There are many threat events in the </a:t>
            </a:r>
            <a:r>
              <a:rPr lang="en-US" sz="1000" dirty="0" smtClean="0">
                <a:solidFill>
                  <a:srgbClr val="FF0000"/>
                </a:solidFill>
              </a:rPr>
              <a:t>CAPEC-210 Abuse of Functionality</a:t>
            </a:r>
            <a:r>
              <a:rPr lang="en-US" sz="1000" dirty="0" smtClean="0"/>
              <a:t>. </a:t>
            </a:r>
          </a:p>
          <a:p>
            <a:endParaRPr lang="en-US" sz="1000" dirty="0" smtClean="0"/>
          </a:p>
          <a:p>
            <a:r>
              <a:rPr lang="en-US" sz="1000" dirty="0" smtClean="0"/>
              <a:t>CAPEC also has additional categorisations for brute force attacks and denial of service. </a:t>
            </a:r>
          </a:p>
          <a:p>
            <a:endParaRPr lang="en-US" sz="1000" dirty="0" smtClean="0"/>
          </a:p>
          <a:p>
            <a:r>
              <a:rPr lang="en-US" sz="1000" dirty="0" smtClean="0"/>
              <a:t>Two threat events, OAT-009 CAPTCHA Bypass and OAT-014 Vulnerability Scanning, do not appear to exist within CAPEC.</a:t>
            </a:r>
          </a:p>
          <a:p>
            <a:endParaRPr lang="en-US" sz="1000" dirty="0" smtClean="0"/>
          </a:p>
          <a:p>
            <a:r>
              <a:rPr lang="en-US" sz="1000" dirty="0" smtClean="0">
                <a:solidFill>
                  <a:srgbClr val="FF0000"/>
                </a:solidFill>
              </a:rPr>
              <a:t>My conclusion, we have expanded the detail of “abuse of Functionality”.</a:t>
            </a:r>
          </a:p>
          <a:p>
            <a:endParaRPr lang="en-US" sz="10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...A small number of threat events were </a:t>
            </a:r>
            <a:r>
              <a:rPr lang="en-US" sz="1000" dirty="0" smtClean="0">
                <a:solidFill>
                  <a:srgbClr val="FF0000"/>
                </a:solidFill>
              </a:rPr>
              <a:t>removed during analysis and review </a:t>
            </a:r>
            <a:r>
              <a:rPr lang="en-US" sz="1000" dirty="0" smtClean="0"/>
              <a:t>based on discussions with peers and website owners. The primary reason for removal was either being out of scope, or because the term could not be adequately distinguished from another. Other people may have alternative views on these. The discarded temporary working names and justifications:</a:t>
            </a:r>
          </a:p>
          <a:p>
            <a:endParaRPr lang="en-US" sz="1000" dirty="0" smtClean="0"/>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64</a:t>
            </a:fld>
            <a:endParaRPr lang="en-US"/>
          </a:p>
        </p:txBody>
      </p:sp>
    </p:spTree>
    <p:extLst>
      <p:ext uri="{BB962C8B-B14F-4D97-AF65-F5344CB8AC3E}">
        <p14:creationId xmlns:p14="http://schemas.microsoft.com/office/powerpoint/2010/main" val="35633712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And,</a:t>
            </a:r>
            <a:r>
              <a:rPr lang="en-US" sz="1000" baseline="0" dirty="0" smtClean="0"/>
              <a:t> r</a:t>
            </a:r>
            <a:r>
              <a:rPr lang="en-US" sz="1000" dirty="0" smtClean="0"/>
              <a:t>eturning to one of my first slides... with the ISM and COO....</a:t>
            </a:r>
          </a:p>
          <a:p>
            <a:endParaRPr lang="en-US" sz="1000" dirty="0" smtClean="0"/>
          </a:p>
          <a:p>
            <a:r>
              <a:rPr lang="en-US" sz="1000" dirty="0" smtClean="0"/>
              <a:t>CLICK The dialog can use defined terms (and possibly codes)</a:t>
            </a:r>
          </a:p>
          <a:p>
            <a:pPr marL="171450" indent="-171450">
              <a:buFontTx/>
              <a:buChar char="-"/>
            </a:pPr>
            <a:endParaRPr lang="en-US" sz="1000" dirty="0" smtClean="0"/>
          </a:p>
          <a:p>
            <a:pPr marL="171450" indent="-171450">
              <a:buFontTx/>
              <a:buChar char="-"/>
            </a:pPr>
            <a:r>
              <a:rPr lang="en-US" sz="1000" dirty="0" smtClean="0"/>
              <a:t>CLICK Information</a:t>
            </a:r>
            <a:r>
              <a:rPr lang="en-US" sz="1000" baseline="0" dirty="0" smtClean="0"/>
              <a:t> from o</a:t>
            </a:r>
            <a:r>
              <a:rPr lang="en-US" sz="1000" dirty="0" smtClean="0"/>
              <a:t>ther parts of the business</a:t>
            </a:r>
            <a:r>
              <a:rPr lang="en-US" sz="1000" baseline="0" dirty="0" smtClean="0"/>
              <a:t> can reference these</a:t>
            </a:r>
          </a:p>
          <a:p>
            <a:pPr marL="171450" indent="-171450">
              <a:buFontTx/>
              <a:buChar char="-"/>
            </a:pPr>
            <a:endParaRPr lang="en-US" sz="1000" baseline="0" dirty="0" smtClean="0"/>
          </a:p>
          <a:p>
            <a:pPr marL="171450" indent="-171450">
              <a:buFontTx/>
              <a:buChar char="-"/>
            </a:pPr>
            <a:r>
              <a:rPr lang="en-US" sz="1000" baseline="0" dirty="0" smtClean="0"/>
              <a:t>CLICK Risk assessments can use the threats meaningfully CLICK</a:t>
            </a:r>
          </a:p>
          <a:p>
            <a:pPr marL="171450" indent="-171450">
              <a:buFontTx/>
              <a:buChar char="-"/>
            </a:pPr>
            <a:endParaRPr lang="en-US" sz="1000" baseline="0" dirty="0" smtClean="0"/>
          </a:p>
          <a:p>
            <a:pPr marL="0" indent="0">
              <a:buFontTx/>
              <a:buNone/>
            </a:pPr>
            <a:r>
              <a:rPr lang="en-US" sz="1000" baseline="0" dirty="0" smtClean="0"/>
              <a:t>And of course, if Aladdin rubs the lamp, </a:t>
            </a:r>
          </a:p>
          <a:p>
            <a:pPr marL="0" indent="0">
              <a:buFontTx/>
              <a:buNone/>
            </a:pPr>
            <a:endParaRPr lang="en-US" sz="1000" baseline="0" dirty="0" smtClean="0"/>
          </a:p>
          <a:p>
            <a:pPr marL="0" indent="0">
              <a:buFontTx/>
              <a:buNone/>
            </a:pPr>
            <a:r>
              <a:rPr lang="en-US" sz="1000" baseline="0" dirty="0" smtClean="0"/>
              <a:t>CLICK ...maybe in a future world vendors will appear </a:t>
            </a:r>
          </a:p>
          <a:p>
            <a:pPr marL="0" indent="0">
              <a:buFontTx/>
              <a:buNone/>
            </a:pPr>
            <a:endParaRPr lang="en-US" sz="1000" baseline="0" dirty="0" smtClean="0"/>
          </a:p>
          <a:p>
            <a:pPr marL="0" indent="0">
              <a:buFontTx/>
              <a:buNone/>
            </a:pPr>
            <a:r>
              <a:rPr lang="en-US" sz="1000" baseline="0" dirty="0" smtClean="0"/>
              <a:t>CLICK ... armed with evidence how they can specifically address the particular problems.</a:t>
            </a:r>
          </a:p>
          <a:p>
            <a:pPr marL="0" indent="0">
              <a:buFontTx/>
              <a:buNone/>
            </a:pPr>
            <a:endParaRPr lang="en-US" sz="1000" baseline="0" dirty="0" smtClean="0"/>
          </a:p>
          <a:p>
            <a:pPr marL="0" indent="0">
              <a:buFontTx/>
              <a:buNone/>
            </a:pPr>
            <a:r>
              <a:rPr lang="en-US" sz="1000" baseline="0" dirty="0" smtClean="0"/>
              <a:t>NEXT</a:t>
            </a:r>
          </a:p>
          <a:p>
            <a:pPr marL="0" indent="0">
              <a:buFontTx/>
              <a:buNone/>
            </a:pPr>
            <a:endParaRPr lang="en-US" sz="1000" baseline="0" dirty="0" smtClean="0"/>
          </a:p>
          <a:p>
            <a:pPr marL="0" indent="0">
              <a:buFontTx/>
              <a:buNone/>
            </a:pPr>
            <a:r>
              <a:rPr lang="en-US" sz="1000" baseline="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65</a:t>
            </a:fld>
            <a:endParaRPr lang="en-US"/>
          </a:p>
        </p:txBody>
      </p:sp>
    </p:spTree>
    <p:extLst>
      <p:ext uri="{BB962C8B-B14F-4D97-AF65-F5344CB8AC3E}">
        <p14:creationId xmlns:p14="http://schemas.microsoft.com/office/powerpoint/2010/main" val="10844270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sz="1000" baseline="0" dirty="0" smtClean="0"/>
          </a:p>
        </p:txBody>
      </p:sp>
      <p:sp>
        <p:nvSpPr>
          <p:cNvPr id="4" name="Slide Number Placeholder 3"/>
          <p:cNvSpPr>
            <a:spLocks noGrp="1"/>
          </p:cNvSpPr>
          <p:nvPr>
            <p:ph type="sldNum" sz="quarter" idx="10"/>
          </p:nvPr>
        </p:nvSpPr>
        <p:spPr/>
        <p:txBody>
          <a:bodyPr/>
          <a:lstStyle/>
          <a:p>
            <a:fld id="{51C1C32B-065F-C543-B153-30C70229D791}" type="slidenum">
              <a:rPr lang="en-US" smtClean="0"/>
              <a:t>66</a:t>
            </a:fld>
            <a:endParaRPr lang="en-US"/>
          </a:p>
        </p:txBody>
      </p:sp>
    </p:spTree>
    <p:extLst>
      <p:ext uri="{BB962C8B-B14F-4D97-AF65-F5344CB8AC3E}">
        <p14:creationId xmlns:p14="http://schemas.microsoft.com/office/powerpoint/2010/main" val="137620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But what about</a:t>
            </a:r>
            <a:r>
              <a:rPr lang="en-US" sz="1200" baseline="0" dirty="0" smtClean="0">
                <a:solidFill>
                  <a:srgbClr val="000000"/>
                </a:solidFill>
              </a:rPr>
              <a:t> these?</a:t>
            </a:r>
          </a:p>
          <a:p>
            <a:endParaRPr lang="en-US" sz="1200" baseline="0" dirty="0" smtClean="0">
              <a:solidFill>
                <a:srgbClr val="000000"/>
              </a:solidFill>
            </a:endParaRPr>
          </a:p>
          <a:p>
            <a:r>
              <a:rPr lang="en-US" sz="1200" baseline="0" dirty="0" smtClean="0">
                <a:solidFill>
                  <a:srgbClr val="000000"/>
                </a:solidFill>
              </a:rPr>
              <a:t>Too great a focus on individual vulnerabilities. Severity ratings.</a:t>
            </a:r>
          </a:p>
          <a:p>
            <a:endParaRPr lang="en-US" sz="1200" baseline="0" dirty="0" smtClean="0">
              <a:solidFill>
                <a:srgbClr val="000000"/>
              </a:solidFill>
            </a:endParaRPr>
          </a:p>
          <a:p>
            <a:r>
              <a:rPr lang="en-US" sz="1200" baseline="0" dirty="0" err="1" smtClean="0">
                <a:solidFill>
                  <a:srgbClr val="000000"/>
                </a:solidFill>
              </a:rPr>
              <a:t>Mis</a:t>
            </a:r>
            <a:r>
              <a:rPr lang="en-US" sz="1200" baseline="0" dirty="0" smtClean="0">
                <a:solidFill>
                  <a:srgbClr val="000000"/>
                </a:solidFill>
              </a:rPr>
              <a:t>-use of functionality has a large impact on operational costs, and operational risk.</a:t>
            </a:r>
          </a:p>
          <a:p>
            <a:endParaRPr lang="en-US" sz="1200" baseline="0" dirty="0" smtClean="0">
              <a:solidFill>
                <a:srgbClr val="000000"/>
              </a:solidFill>
            </a:endParaRPr>
          </a:p>
          <a:p>
            <a:r>
              <a:rPr lang="en-US" sz="1200" baseline="0" dirty="0" smtClean="0">
                <a:solidFill>
                  <a:srgbClr val="000000"/>
                </a:solidFill>
              </a:rPr>
              <a:t>Why do we need another OWASP project?</a:t>
            </a:r>
          </a:p>
          <a:p>
            <a:r>
              <a:rPr lang="en-US" sz="1200" baseline="0" dirty="0" smtClean="0">
                <a:solidFill>
                  <a:srgbClr val="000000"/>
                </a:solidFill>
              </a:rPr>
              <a:t>-</a:t>
            </a:r>
          </a:p>
          <a:p>
            <a:endParaRPr lang="en-US" sz="1000" dirty="0" smtClean="0">
              <a:solidFill>
                <a:srgbClr val="FF0000"/>
              </a:solidFill>
            </a:endParaRPr>
          </a:p>
          <a:p>
            <a:endParaRPr lang="en-US" sz="1000" dirty="0" smtClean="0">
              <a:solidFill>
                <a:srgbClr val="FF0000"/>
              </a:solidFill>
            </a:endParaRPr>
          </a:p>
          <a:p>
            <a:r>
              <a:rPr lang="en-US" sz="1000" dirty="0" smtClean="0">
                <a:solidFill>
                  <a:srgbClr val="FF0000"/>
                </a:solidFill>
              </a:rPr>
              <a:t>How about some of these</a:t>
            </a:r>
            <a:r>
              <a:rPr lang="en-US" sz="1000" dirty="0" smtClean="0"/>
              <a:t>? Business owners are often submerged in technical details that lead to a lack of comprehension about the relationships between security requirements, security activities during development, deployment and operation, and the operational impact of attacks. It also seems to be the case there is </a:t>
            </a:r>
            <a:r>
              <a:rPr lang="en-US" sz="1000" dirty="0" smtClean="0">
                <a:solidFill>
                  <a:srgbClr val="FF0000"/>
                </a:solidFill>
              </a:rPr>
              <a:t>too great a focus on individual weaknesses/vulnerabilities in technical assurance activities</a:t>
            </a:r>
            <a:r>
              <a:rPr lang="en-US" sz="1000" dirty="0" smtClean="0"/>
              <a:t>, especially where the </a:t>
            </a:r>
            <a:r>
              <a:rPr lang="en-US" sz="1000" dirty="0" smtClean="0">
                <a:solidFill>
                  <a:srgbClr val="FF0000"/>
                </a:solidFill>
              </a:rPr>
              <a:t>severity rating </a:t>
            </a:r>
            <a:r>
              <a:rPr lang="en-US" sz="1000" dirty="0" smtClean="0"/>
              <a:t>of each issue in isolation fails to provide the overall picture. For example, it is common for a number of individual low or medium severity issues to contribute to a much more significant </a:t>
            </a:r>
            <a:r>
              <a:rPr lang="en-US" sz="1000" dirty="0" smtClean="0">
                <a:solidFill>
                  <a:srgbClr val="FF0000"/>
                </a:solidFill>
              </a:rPr>
              <a:t>business impact</a:t>
            </a:r>
            <a:r>
              <a:rPr lang="en-US" sz="1000" dirty="0" smtClean="0"/>
              <a:t>.</a:t>
            </a:r>
          </a:p>
          <a:p>
            <a:endParaRPr lang="en-US" sz="1000" dirty="0" smtClean="0"/>
          </a:p>
          <a:p>
            <a:r>
              <a:rPr lang="en-US" sz="1000" dirty="0" smtClean="0"/>
              <a:t>The </a:t>
            </a:r>
            <a:r>
              <a:rPr lang="en-US" sz="1000" dirty="0" smtClean="0">
                <a:solidFill>
                  <a:srgbClr val="FF0000"/>
                </a:solidFill>
              </a:rPr>
              <a:t>potential misuse of valid functionality </a:t>
            </a:r>
            <a:r>
              <a:rPr lang="en-US" sz="1000" dirty="0" smtClean="0"/>
              <a:t>is also a concern, as this is an aspect where </a:t>
            </a:r>
            <a:r>
              <a:rPr lang="en-US" sz="1000" dirty="0" smtClean="0">
                <a:solidFill>
                  <a:srgbClr val="FF0000"/>
                </a:solidFill>
              </a:rPr>
              <a:t>early design decisions </a:t>
            </a:r>
            <a:r>
              <a:rPr lang="en-US" sz="1000" dirty="0" smtClean="0"/>
              <a:t>have a </a:t>
            </a:r>
            <a:r>
              <a:rPr lang="en-US" sz="1000" dirty="0" smtClean="0">
                <a:solidFill>
                  <a:srgbClr val="FF0000"/>
                </a:solidFill>
              </a:rPr>
              <a:t>significant effect on operational risk</a:t>
            </a:r>
            <a:r>
              <a:rPr lang="en-US" sz="1000" dirty="0" smtClean="0"/>
              <a:t>.</a:t>
            </a:r>
          </a:p>
          <a:p>
            <a:endParaRPr lang="en-US" sz="1000" dirty="0" smtClean="0"/>
          </a:p>
          <a:p>
            <a:r>
              <a:rPr lang="en-US" sz="1000" dirty="0" smtClean="0"/>
              <a:t>In order to </a:t>
            </a:r>
            <a:r>
              <a:rPr lang="en-US" sz="1000" dirty="0" smtClean="0">
                <a:solidFill>
                  <a:srgbClr val="FF0000"/>
                </a:solidFill>
              </a:rPr>
              <a:t>quantify these threats</a:t>
            </a:r>
            <a:r>
              <a:rPr lang="en-US" sz="1000" dirty="0" smtClean="0"/>
              <a:t>, it is necessary to be able to </a:t>
            </a:r>
            <a:r>
              <a:rPr lang="en-US" sz="1000" dirty="0" smtClean="0">
                <a:solidFill>
                  <a:srgbClr val="FF0000"/>
                </a:solidFill>
              </a:rPr>
              <a:t>name them</a:t>
            </a:r>
            <a:r>
              <a:rPr lang="en-US" sz="1000" dirty="0" smtClean="0"/>
              <a:t>. This </a:t>
            </a:r>
            <a:r>
              <a:rPr lang="en-US" sz="1000" dirty="0" smtClean="0">
                <a:solidFill>
                  <a:srgbClr val="FF0000"/>
                </a:solidFill>
              </a:rPr>
              <a:t>did not seem to exist in the usual dictionaries and classifications</a:t>
            </a:r>
            <a:r>
              <a:rPr lang="en-US" sz="1000" dirty="0" smtClean="0"/>
              <a:t>. Therefore, I decided to produce an ontology of automated threats </a:t>
            </a:r>
            <a:r>
              <a:rPr lang="en-US" sz="1000" dirty="0" smtClean="0">
                <a:solidFill>
                  <a:srgbClr val="FF0000"/>
                </a:solidFill>
              </a:rPr>
              <a:t>from the perspective of defenders</a:t>
            </a:r>
            <a:r>
              <a:rPr lang="en-US" sz="1000" dirty="0" smtClean="0"/>
              <a:t>. To contain the scope somewhat, I chose to focus solely on </a:t>
            </a:r>
            <a:r>
              <a:rPr lang="en-US" sz="1000" dirty="0" smtClean="0">
                <a:solidFill>
                  <a:srgbClr val="FF0000"/>
                </a:solidFill>
              </a:rPr>
              <a:t>web applications</a:t>
            </a:r>
            <a:r>
              <a:rPr lang="en-US" sz="1000" dirty="0" smtClean="0"/>
              <a:t>, reducing the size of the task. </a:t>
            </a:r>
          </a:p>
          <a:p>
            <a:endParaRPr lang="en-US" sz="1000" dirty="0" smtClean="0">
              <a:solidFill>
                <a:srgbClr val="FF0000"/>
              </a:solidFill>
            </a:endParaRPr>
          </a:p>
          <a:p>
            <a:r>
              <a:rPr lang="en-US" sz="1000" dirty="0" smtClean="0">
                <a:solidFill>
                  <a:srgbClr val="FF0000"/>
                </a:solidFill>
              </a:rPr>
              <a:t>So, why do we need another OWASP project ?</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7</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Significant</a:t>
            </a:r>
            <a:r>
              <a:rPr lang="en-US" sz="1200" baseline="0" dirty="0" smtClean="0">
                <a:solidFill>
                  <a:srgbClr val="000000"/>
                </a:solidFill>
              </a:rPr>
              <a:t> body of knowledge about weaknesses and vulnerability types, including naming.</a:t>
            </a:r>
          </a:p>
          <a:p>
            <a:endParaRPr lang="en-US" sz="1200" baseline="0" dirty="0" smtClean="0">
              <a:solidFill>
                <a:srgbClr val="000000"/>
              </a:solidFill>
            </a:endParaRPr>
          </a:p>
          <a:p>
            <a:r>
              <a:rPr lang="en-US" sz="1200" baseline="0" dirty="0" err="1" smtClean="0">
                <a:solidFill>
                  <a:srgbClr val="000000"/>
                </a:solidFill>
              </a:rPr>
              <a:t>Mis</a:t>
            </a:r>
            <a:r>
              <a:rPr lang="en-US" sz="1200" baseline="0" dirty="0" smtClean="0">
                <a:solidFill>
                  <a:srgbClr val="000000"/>
                </a:solidFill>
              </a:rPr>
              <a:t>-use of functionality less well defined. Often caused by design flaws rather than implementation bugs.</a:t>
            </a:r>
          </a:p>
          <a:p>
            <a:endParaRPr lang="en-US" sz="1200" baseline="0" dirty="0" smtClean="0">
              <a:solidFill>
                <a:srgbClr val="000000"/>
              </a:solidFill>
            </a:endParaRPr>
          </a:p>
          <a:p>
            <a:r>
              <a:rPr lang="en-US" sz="1200" dirty="0" smtClean="0">
                <a:solidFill>
                  <a:srgbClr val="000000"/>
                </a:solidFill>
              </a:rPr>
              <a:t>Inadequate visibility.  Inconsistency in naming. Leading to lack of clarity in attempts to address issues.</a:t>
            </a:r>
          </a:p>
          <a:p>
            <a:endParaRPr lang="en-US" sz="1200" dirty="0" smtClean="0">
              <a:solidFill>
                <a:srgbClr val="000000"/>
              </a:solidFill>
            </a:endParaRPr>
          </a:p>
          <a:p>
            <a:r>
              <a:rPr lang="en-US" sz="1200" dirty="0" smtClean="0">
                <a:solidFill>
                  <a:srgbClr val="000000"/>
                </a:solidFill>
              </a:rPr>
              <a:t>Project to identify, name, document and provide guidance on automated threats.</a:t>
            </a:r>
            <a:r>
              <a:rPr lang="en-US" sz="1200" baseline="0" dirty="0" smtClean="0">
                <a:solidFill>
                  <a:srgbClr val="000000"/>
                </a:solidFill>
              </a:rPr>
              <a:t> Start with an ontology. Vendor neutral. Technology agnostic. Relevant /practical materials for activities in S-SDLC.  Use case scenarios….</a:t>
            </a:r>
            <a:endParaRPr lang="en-US" sz="1200" dirty="0" smtClean="0">
              <a:solidFill>
                <a:srgbClr val="000000"/>
              </a:solidFill>
            </a:endParaRPr>
          </a:p>
          <a:p>
            <a:r>
              <a:rPr lang="en-US" sz="1200" dirty="0" smtClean="0">
                <a:solidFill>
                  <a:srgbClr val="000000"/>
                </a:solidFill>
              </a:rPr>
              <a:t>-</a:t>
            </a:r>
          </a:p>
          <a:p>
            <a:endParaRPr lang="en-US" sz="1000" dirty="0" smtClean="0"/>
          </a:p>
          <a:p>
            <a:r>
              <a:rPr lang="en-US" sz="1000" dirty="0" smtClean="0"/>
              <a:t>There is already a </a:t>
            </a:r>
            <a:r>
              <a:rPr lang="en-US" sz="1000" dirty="0" smtClean="0">
                <a:solidFill>
                  <a:srgbClr val="FF0000"/>
                </a:solidFill>
              </a:rPr>
              <a:t>significant body of knowledge </a:t>
            </a:r>
            <a:r>
              <a:rPr lang="en-US" sz="1000" dirty="0" smtClean="0"/>
              <a:t>about application vulnerability types, and some general consensus about identification and naming. But issues relating to the </a:t>
            </a:r>
            <a:r>
              <a:rPr lang="en-US" sz="1000" dirty="0" smtClean="0">
                <a:solidFill>
                  <a:srgbClr val="FF0000"/>
                </a:solidFill>
              </a:rPr>
              <a:t>misuse of valid functionality </a:t>
            </a:r>
            <a:r>
              <a:rPr lang="en-US" sz="1000" dirty="0" smtClean="0">
                <a:solidFill>
                  <a:schemeClr val="tx1"/>
                </a:solidFill>
              </a:rPr>
              <a:t>(which may be </a:t>
            </a:r>
            <a:r>
              <a:rPr lang="en-US" sz="1000" dirty="0" smtClean="0">
                <a:solidFill>
                  <a:srgbClr val="FF0000"/>
                </a:solidFill>
              </a:rPr>
              <a:t>caused by design flaws rather than implementation bugs</a:t>
            </a:r>
            <a:r>
              <a:rPr lang="en-US" sz="1000" dirty="0" smtClean="0"/>
              <a:t>) are less well defined. Yet these problems are seen day-in, day-out by web application owners. Excessive abuse of functionality is </a:t>
            </a:r>
            <a:r>
              <a:rPr lang="en-US" sz="1000" dirty="0" smtClean="0">
                <a:solidFill>
                  <a:srgbClr val="FF0000"/>
                </a:solidFill>
              </a:rPr>
              <a:t>commonly misreported </a:t>
            </a:r>
            <a:r>
              <a:rPr lang="en-US" sz="1000" dirty="0" smtClean="0"/>
              <a:t>as application denial-of-service (DoS) attacks, such as HTTP flooding or application resource exhaustion, when in fact the DoS is a side-effect. Most of these problems seen regularly by web application owners are not listed in any OWASP Top Ten or in any other top issue list or dictionary.</a:t>
            </a:r>
          </a:p>
          <a:p>
            <a:endParaRPr lang="en-US" sz="1000" dirty="0" smtClean="0"/>
          </a:p>
          <a:p>
            <a:r>
              <a:rPr lang="en-US" sz="1000" dirty="0" smtClean="0"/>
              <a:t>This has contributed to </a:t>
            </a:r>
            <a:r>
              <a:rPr lang="en-US" sz="1000" dirty="0" smtClean="0">
                <a:solidFill>
                  <a:srgbClr val="FF0000"/>
                </a:solidFill>
              </a:rPr>
              <a:t>inadequate visibility</a:t>
            </a:r>
            <a:r>
              <a:rPr lang="en-US" sz="1000" dirty="0" smtClean="0"/>
              <a:t>, and an </a:t>
            </a:r>
            <a:r>
              <a:rPr lang="en-US" sz="1000" dirty="0" smtClean="0">
                <a:solidFill>
                  <a:srgbClr val="FF0000"/>
                </a:solidFill>
              </a:rPr>
              <a:t>inconsistency in naming </a:t>
            </a:r>
            <a:r>
              <a:rPr lang="en-US" sz="1000" dirty="0" smtClean="0"/>
              <a:t>such threats, with a </a:t>
            </a:r>
            <a:r>
              <a:rPr lang="en-US" sz="1000" dirty="0" smtClean="0">
                <a:solidFill>
                  <a:srgbClr val="FF0000"/>
                </a:solidFill>
              </a:rPr>
              <a:t>consequent lack of clarity </a:t>
            </a:r>
            <a:r>
              <a:rPr lang="en-US" sz="1000" dirty="0" smtClean="0"/>
              <a:t>in attempts to address the issues. The aim was to produce an ontology that would provide a </a:t>
            </a:r>
            <a:r>
              <a:rPr lang="en-US" sz="1000" dirty="0" smtClean="0">
                <a:solidFill>
                  <a:srgbClr val="FF0000"/>
                </a:solidFill>
              </a:rPr>
              <a:t>common language </a:t>
            </a:r>
            <a:r>
              <a:rPr lang="en-US" sz="1000" dirty="0" smtClean="0"/>
              <a:t>for developers, architects, operators, business owners, security engineers, purchasers, and suppliers/vendors, in order to facilitate clear communication and help tackle these issues. The project also intends to identify symptoms, mitigations and controls in this problem area.</a:t>
            </a:r>
          </a:p>
          <a:p>
            <a:endParaRPr lang="en-US" sz="1000" dirty="0" smtClean="0"/>
          </a:p>
          <a:p>
            <a:r>
              <a:rPr lang="en-US" sz="1000" dirty="0" smtClean="0"/>
              <a:t>This involved creating a listing of </a:t>
            </a:r>
            <a:r>
              <a:rPr lang="en-US" sz="1000" dirty="0" smtClean="0">
                <a:solidFill>
                  <a:srgbClr val="FF0000"/>
                </a:solidFill>
              </a:rPr>
              <a:t>vendor-neutral</a:t>
            </a:r>
            <a:r>
              <a:rPr lang="en-US" sz="1000" dirty="0" smtClean="0"/>
              <a:t>, </a:t>
            </a:r>
            <a:r>
              <a:rPr lang="en-US" sz="1000" dirty="0" smtClean="0">
                <a:solidFill>
                  <a:srgbClr val="FF0000"/>
                </a:solidFill>
              </a:rPr>
              <a:t>technology-agnostic </a:t>
            </a:r>
            <a:r>
              <a:rPr lang="en-US" sz="1000" dirty="0" smtClean="0"/>
              <a:t>terms that describe real-world automated threats to web applications, at a </a:t>
            </a:r>
            <a:r>
              <a:rPr lang="en-US" sz="1000" dirty="0" smtClean="0">
                <a:solidFill>
                  <a:srgbClr val="FF0000"/>
                </a:solidFill>
              </a:rPr>
              <a:t>level of abstraction </a:t>
            </a:r>
            <a:r>
              <a:rPr lang="en-US" sz="1000" dirty="0" smtClean="0"/>
              <a:t>suitable for application owners. The ontology and other supporting materials need to be practical and useful for a range of </a:t>
            </a:r>
            <a:r>
              <a:rPr lang="en-US" sz="1000" dirty="0" smtClean="0">
                <a:solidFill>
                  <a:srgbClr val="FF0000"/>
                </a:solidFill>
              </a:rPr>
              <a:t>activities</a:t>
            </a:r>
            <a:r>
              <a:rPr lang="en-US" sz="1000" dirty="0" smtClean="0"/>
              <a:t> throughout a secure software development lifecycle (</a:t>
            </a:r>
            <a:r>
              <a:rPr lang="en-US" sz="1000" dirty="0" smtClean="0">
                <a:solidFill>
                  <a:srgbClr val="FF0000"/>
                </a:solidFill>
              </a:rPr>
              <a:t>S-SDLC</a:t>
            </a:r>
            <a:r>
              <a:rPr lang="en-US" sz="1000" dirty="0" smtClean="0"/>
              <a:t>).</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8</a:t>
            </a:fld>
            <a:endParaRPr lang="en-US"/>
          </a:p>
        </p:txBody>
      </p:sp>
    </p:spTree>
    <p:extLst>
      <p:ext uri="{BB962C8B-B14F-4D97-AF65-F5344CB8AC3E}">
        <p14:creationId xmlns:p14="http://schemas.microsoft.com/office/powerpoint/2010/main" val="22995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Used these scenarios to help define</a:t>
            </a:r>
            <a:r>
              <a:rPr lang="en-US" sz="1200" baseline="0" dirty="0" smtClean="0">
                <a:solidFill>
                  <a:srgbClr val="000000"/>
                </a:solidFill>
              </a:rPr>
              <a:t> the scope for the ontology.</a:t>
            </a:r>
          </a:p>
          <a:p>
            <a:endParaRPr lang="en-US" sz="1200" baseline="0" dirty="0" smtClean="0">
              <a:solidFill>
                <a:srgbClr val="000000"/>
              </a:solidFill>
            </a:endParaRPr>
          </a:p>
          <a:p>
            <a:r>
              <a:rPr lang="en-US" sz="1200" baseline="0" dirty="0" smtClean="0">
                <a:solidFill>
                  <a:srgbClr val="000000"/>
                </a:solidFill>
              </a:rPr>
              <a:t>Abuse of functionality – </a:t>
            </a:r>
            <a:r>
              <a:rPr lang="en-US" sz="1200" baseline="0" dirty="0" err="1" smtClean="0">
                <a:solidFill>
                  <a:srgbClr val="000000"/>
                </a:solidFill>
              </a:rPr>
              <a:t>mis</a:t>
            </a:r>
            <a:r>
              <a:rPr lang="en-US" sz="1200" baseline="0" dirty="0" smtClean="0">
                <a:solidFill>
                  <a:srgbClr val="000000"/>
                </a:solidFill>
              </a:rPr>
              <a:t>-use of inherent functionality, sometimes also referred to as business logic flaws.</a:t>
            </a:r>
          </a:p>
          <a:p>
            <a:endParaRPr lang="en-US" sz="1200" baseline="0" dirty="0" smtClean="0">
              <a:solidFill>
                <a:srgbClr val="000000"/>
              </a:solidFill>
            </a:endParaRPr>
          </a:p>
          <a:p>
            <a:r>
              <a:rPr lang="en-US" sz="1200" baseline="0" dirty="0" smtClean="0">
                <a:solidFill>
                  <a:srgbClr val="000000"/>
                </a:solidFill>
              </a:rPr>
              <a:t>No coverage of implementation bugs. We application only.  Threat needs web to exits for it to be </a:t>
            </a:r>
            <a:r>
              <a:rPr lang="en-US" sz="1200" baseline="0" dirty="0" err="1" smtClean="0">
                <a:solidFill>
                  <a:srgbClr val="000000"/>
                </a:solidFill>
              </a:rPr>
              <a:t>materialised</a:t>
            </a:r>
            <a:r>
              <a:rPr lang="en-US" sz="1200" baseline="0" dirty="0" smtClean="0">
                <a:solidFill>
                  <a:srgbClr val="000000"/>
                </a:solidFill>
              </a:rPr>
              <a:t>.</a:t>
            </a:r>
          </a:p>
          <a:p>
            <a:endParaRPr lang="en-US" sz="1200" baseline="0" dirty="0" smtClean="0">
              <a:solidFill>
                <a:srgbClr val="000000"/>
              </a:solidFill>
            </a:endParaRPr>
          </a:p>
          <a:p>
            <a:r>
              <a:rPr lang="en-US" sz="1200" baseline="0" dirty="0" smtClean="0">
                <a:solidFill>
                  <a:srgbClr val="000000"/>
                </a:solidFill>
              </a:rPr>
              <a:t>Not native mobile app threats, pre-deployment, not using web (ecommerce return fraud), other layer 7 protocols (SMTP, FTP), DNS, network, physical &amp; environmental attacks</a:t>
            </a:r>
          </a:p>
          <a:p>
            <a:r>
              <a:rPr lang="en-US" sz="1200" baseline="0" dirty="0" smtClean="0">
                <a:solidFill>
                  <a:srgbClr val="000000"/>
                </a:solidFill>
              </a:rPr>
              <a:t>-</a:t>
            </a:r>
            <a:endParaRPr lang="en-US" sz="1200" dirty="0" smtClean="0">
              <a:solidFill>
                <a:srgbClr val="000000"/>
              </a:solidFill>
            </a:endParaRPr>
          </a:p>
          <a:p>
            <a:endParaRPr lang="en-US" sz="1000" dirty="0" smtClean="0"/>
          </a:p>
          <a:p>
            <a:endParaRPr lang="en-US" sz="1000" dirty="0" smtClean="0"/>
          </a:p>
          <a:p>
            <a:r>
              <a:rPr lang="en-US" sz="1000" dirty="0" smtClean="0"/>
              <a:t>The scenarios helped </a:t>
            </a:r>
            <a:r>
              <a:rPr lang="en-US" sz="1000" dirty="0" smtClean="0">
                <a:solidFill>
                  <a:srgbClr val="FF0000"/>
                </a:solidFill>
              </a:rPr>
              <a:t>define the scope more clearly</a:t>
            </a:r>
            <a:r>
              <a:rPr lang="en-US" sz="1000" dirty="0" smtClean="0"/>
              <a:t>. The focus for the project is the </a:t>
            </a:r>
            <a:r>
              <a:rPr lang="en-US" sz="1000" dirty="0" smtClean="0">
                <a:solidFill>
                  <a:srgbClr val="FF0000"/>
                </a:solidFill>
              </a:rPr>
              <a:t>abuse of functionality </a:t>
            </a:r>
            <a:r>
              <a:rPr lang="en-US" sz="1000" dirty="0" smtClean="0"/>
              <a:t>- misuse of inherent functionality and related design flaws, some of which are also referred to as business logic flaws. There is </a:t>
            </a:r>
            <a:r>
              <a:rPr lang="en-US" sz="1000" dirty="0" smtClean="0">
                <a:solidFill>
                  <a:srgbClr val="FF0000"/>
                </a:solidFill>
              </a:rPr>
              <a:t>no coverage of implementation bugs</a:t>
            </a:r>
            <a:r>
              <a:rPr lang="en-US" sz="1000" dirty="0" smtClean="0"/>
              <a:t> - not that</a:t>
            </a:r>
            <a:r>
              <a:rPr lang="en-US" sz="1000" baseline="0" dirty="0" smtClean="0"/>
              <a:t> those aren’t the</a:t>
            </a:r>
            <a:r>
              <a:rPr lang="en-US" sz="1000" dirty="0" smtClean="0"/>
              <a:t> target of attacks, nor that their exploitation cannot be automated, but there is much more existing knowledge published in that area with a greater agreement on terminology. The terms threat, threat event, web, applications and automated are defined in the </a:t>
            </a:r>
            <a:r>
              <a:rPr lang="en-US" sz="1000" dirty="0" smtClean="0">
                <a:solidFill>
                  <a:srgbClr val="FF0000"/>
                </a:solidFill>
              </a:rPr>
              <a:t>glossary</a:t>
            </a:r>
            <a:r>
              <a:rPr lang="en-US" sz="1000" dirty="0" smtClean="0"/>
              <a:t> on</a:t>
            </a:r>
            <a:r>
              <a:rPr lang="en-US" sz="1000" baseline="0" dirty="0" smtClean="0"/>
              <a:t> the wiki page. </a:t>
            </a:r>
          </a:p>
          <a:p>
            <a:endParaRPr lang="en-US" sz="1000" baseline="0" dirty="0" smtClean="0"/>
          </a:p>
          <a:p>
            <a:r>
              <a:rPr lang="en-US" sz="1000" dirty="0" smtClean="0"/>
              <a:t>The intention was that all the threats must </a:t>
            </a:r>
            <a:r>
              <a:rPr lang="en-US" sz="1000" dirty="0" smtClean="0">
                <a:solidFill>
                  <a:srgbClr val="FF0000"/>
                </a:solidFill>
              </a:rPr>
              <a:t>require the web to exist for the threat to be </a:t>
            </a:r>
            <a:r>
              <a:rPr lang="en-US" sz="1000" dirty="0" err="1" smtClean="0">
                <a:solidFill>
                  <a:srgbClr val="FF0000"/>
                </a:solidFill>
              </a:rPr>
              <a:t>materialised</a:t>
            </a:r>
            <a:r>
              <a:rPr lang="en-US" sz="1000" dirty="0" smtClean="0">
                <a:solidFill>
                  <a:srgbClr val="FF0000"/>
                </a:solidFill>
              </a:rPr>
              <a:t>. </a:t>
            </a:r>
            <a:r>
              <a:rPr lang="en-US" sz="1000" dirty="0" smtClean="0"/>
              <a:t>Some examples that are </a:t>
            </a:r>
            <a:r>
              <a:rPr lang="en-US" sz="1000" dirty="0" smtClean="0">
                <a:solidFill>
                  <a:srgbClr val="FF0000"/>
                </a:solidFill>
              </a:rPr>
              <a:t>out of scope </a:t>
            </a:r>
            <a:r>
              <a:rPr lang="en-US" sz="1000" dirty="0" smtClean="0"/>
              <a:t>for this ontology are:</a:t>
            </a:r>
          </a:p>
          <a:p>
            <a:pPr marL="171450" indent="-171450">
              <a:buFont typeface="Arial"/>
              <a:buChar char="•"/>
            </a:pPr>
            <a:r>
              <a:rPr lang="en-US" sz="1000" dirty="0" smtClean="0"/>
              <a:t>Native mobile apps (but web application endpoint threats are in scope)</a:t>
            </a:r>
          </a:p>
          <a:p>
            <a:pPr marL="171450" indent="-171450">
              <a:buFont typeface="Arial"/>
              <a:buChar char="•"/>
            </a:pPr>
            <a:r>
              <a:rPr lang="en-US" sz="1000" dirty="0" smtClean="0"/>
              <a:t>Threats pre deployment (e.g. design, development, testing, deployment)</a:t>
            </a:r>
          </a:p>
          <a:p>
            <a:pPr marL="171450" indent="-171450">
              <a:buFont typeface="Arial"/>
              <a:buChar char="•"/>
            </a:pPr>
            <a:r>
              <a:rPr lang="en-US" sz="1000" dirty="0" smtClean="0"/>
              <a:t>Threats that affect web application businesses, but that are not undertaken using the web (e.g. in e-commerce: return fraud, wear &amp; return fraud, not delivered fraud, price arbitrage, nearby address fraud, cross-merchant no-receipt returns, friendly fraud)</a:t>
            </a:r>
          </a:p>
          <a:p>
            <a:pPr marL="171450" indent="-171450">
              <a:buFont typeface="Arial"/>
              <a:buChar char="•"/>
            </a:pPr>
            <a:r>
              <a:rPr lang="en-US" sz="1000" dirty="0" smtClean="0"/>
              <a:t>Other layer 7 protocols including e.g. FTP, SMTP</a:t>
            </a:r>
          </a:p>
          <a:p>
            <a:pPr marL="171450" indent="-171450">
              <a:buFont typeface="Arial"/>
              <a:buChar char="•"/>
            </a:pPr>
            <a:r>
              <a:rPr lang="en-US" sz="1000" dirty="0" smtClean="0"/>
              <a:t>Host addressing and identification</a:t>
            </a:r>
          </a:p>
          <a:p>
            <a:pPr marL="171450" indent="-171450">
              <a:buFont typeface="Arial"/>
              <a:buChar char="•"/>
            </a:pPr>
            <a:r>
              <a:rPr lang="en-US" sz="1000" dirty="0" smtClean="0"/>
              <a:t>Attacks targeting network infrastructure </a:t>
            </a:r>
          </a:p>
          <a:p>
            <a:pPr marL="171450" indent="-171450">
              <a:buFont typeface="Arial"/>
              <a:buChar char="•"/>
            </a:pPr>
            <a:r>
              <a:rPr lang="en-US" sz="1000" dirty="0" smtClean="0"/>
              <a:t>Network, HTTP and SSL/TLS denial of service</a:t>
            </a:r>
          </a:p>
          <a:p>
            <a:pPr marL="171450" indent="-171450">
              <a:buFont typeface="Arial"/>
              <a:buChar char="•"/>
            </a:pPr>
            <a:r>
              <a:rPr lang="en-US" sz="1000" dirty="0" smtClean="0"/>
              <a:t>Physical and environmental attacks against components supporting web applications.</a:t>
            </a:r>
          </a:p>
          <a:p>
            <a:r>
              <a:rPr lang="en-US" sz="1000" dirty="0" smtClean="0"/>
              <a:t>Therefore, attacks like phishing, pharming, and </a:t>
            </a:r>
            <a:r>
              <a:rPr lang="en-US" sz="1000" dirty="0" err="1" smtClean="0"/>
              <a:t>trojan</a:t>
            </a:r>
            <a:r>
              <a:rPr lang="en-US" sz="1000" dirty="0" smtClean="0"/>
              <a:t> distribution are excluded.</a:t>
            </a:r>
          </a:p>
          <a:p>
            <a:endParaRPr lang="en-US" sz="1000" dirty="0" smtClean="0"/>
          </a:p>
          <a:p>
            <a:r>
              <a:rPr lang="en-US" sz="1000" dirty="0" smtClean="0"/>
              <a:t>NEXT</a:t>
            </a:r>
          </a:p>
          <a:p>
            <a:endParaRPr lang="en-US" sz="1000" dirty="0" smtClean="0"/>
          </a:p>
          <a:p>
            <a:r>
              <a:rPr lang="en-US" sz="1000" dirty="0" smtClean="0"/>
              <a:t>---</a:t>
            </a:r>
            <a:endParaRPr lang="en-US" sz="1000" dirty="0"/>
          </a:p>
        </p:txBody>
      </p:sp>
      <p:sp>
        <p:nvSpPr>
          <p:cNvPr id="4" name="Slide Number Placeholder 3"/>
          <p:cNvSpPr>
            <a:spLocks noGrp="1"/>
          </p:cNvSpPr>
          <p:nvPr>
            <p:ph type="sldNum" sz="quarter" idx="10"/>
          </p:nvPr>
        </p:nvSpPr>
        <p:spPr/>
        <p:txBody>
          <a:bodyPr/>
          <a:lstStyle/>
          <a:p>
            <a:fld id="{51C1C32B-065F-C543-B153-30C70229D791}" type="slidenum">
              <a:rPr lang="en-US" smtClean="0"/>
              <a:t>9</a:t>
            </a:fld>
            <a:endParaRPr lang="en-US"/>
          </a:p>
        </p:txBody>
      </p:sp>
    </p:spTree>
    <p:extLst>
      <p:ext uri="{BB962C8B-B14F-4D97-AF65-F5344CB8AC3E}">
        <p14:creationId xmlns:p14="http://schemas.microsoft.com/office/powerpoint/2010/main" val="2299548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962620" y="2279034"/>
            <a:ext cx="6809779" cy="1470024"/>
          </a:xfrm>
          <a:prstGeom prst="rect">
            <a:avLst/>
          </a:prstGeom>
          <a:noFill/>
          <a:ln>
            <a:noFill/>
          </a:ln>
        </p:spPr>
        <p:txBody>
          <a:bodyPr wrap="square" lIns="91425" tIns="91425" rIns="91425" bIns="91425" anchor="ctr" anchorCtr="0"/>
          <a:lstStyle>
            <a:lvl1pPr marL="0" marR="0" lvl="0" indent="0" algn="l" rtl="0">
              <a:spcBef>
                <a:spcPts val="0"/>
              </a:spcBef>
              <a:buClr>
                <a:srgbClr val="D8A519"/>
              </a:buClr>
              <a:buFont typeface="Calibri"/>
              <a:buNone/>
              <a:defRPr sz="4400" b="0" i="0" u="none" strike="noStrike" cap="none">
                <a:solidFill>
                  <a:srgbClr val="D8A519"/>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subTitle" idx="1"/>
          </p:nvPr>
        </p:nvSpPr>
        <p:spPr>
          <a:xfrm>
            <a:off x="962620" y="4034810"/>
            <a:ext cx="6123980" cy="1752600"/>
          </a:xfrm>
          <a:prstGeom prst="rect">
            <a:avLst/>
          </a:prstGeom>
          <a:noFill/>
          <a:ln>
            <a:noFill/>
          </a:ln>
        </p:spPr>
        <p:txBody>
          <a:bodyPr wrap="square"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l" rtl="0">
              <a:spcBef>
                <a:spcPts val="0"/>
              </a:spcBef>
              <a:buClr>
                <a:srgbClr val="004685"/>
              </a:buClr>
              <a:buFont typeface="Calibri"/>
              <a:buNone/>
              <a:defRPr sz="4400" b="0"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txBox="1">
            <a:spLocks noGrp="1"/>
          </p:cNvSpPr>
          <p:nvPr>
            <p:ph type="body" idx="1"/>
          </p:nvPr>
        </p:nvSpPr>
        <p:spPr>
          <a:xfrm rot="5400000">
            <a:off x="2507985" y="-450585"/>
            <a:ext cx="4128029"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dt" idx="10"/>
          </p:nvPr>
        </p:nvSpPr>
        <p:spPr>
          <a:xfrm>
            <a:off x="457200" y="6356350"/>
            <a:ext cx="2133599"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6553200" y="6356350"/>
            <a:ext cx="2133599" cy="36512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rot="5400000">
            <a:off x="4732337" y="2171700"/>
            <a:ext cx="5851525" cy="2057400"/>
          </a:xfrm>
          <a:prstGeom prst="rect">
            <a:avLst/>
          </a:prstGeom>
          <a:noFill/>
          <a:ln>
            <a:noFill/>
          </a:ln>
        </p:spPr>
        <p:txBody>
          <a:bodyPr wrap="square" lIns="91425" tIns="91425" rIns="91425" bIns="91425" anchor="ctr" anchorCtr="0"/>
          <a:lstStyle>
            <a:lvl1pPr marL="0" marR="0" lvl="0" indent="0" algn="l" rtl="0">
              <a:spcBef>
                <a:spcPts val="0"/>
              </a:spcBef>
              <a:buClr>
                <a:srgbClr val="004685"/>
              </a:buClr>
              <a:buFont typeface="Calibri"/>
              <a:buNone/>
              <a:defRPr sz="4400" b="0"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rot="5400000">
            <a:off x="541337" y="190500"/>
            <a:ext cx="5851525" cy="6019799"/>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l" rtl="0">
              <a:spcBef>
                <a:spcPts val="0"/>
              </a:spcBef>
              <a:buClr>
                <a:srgbClr val="004685"/>
              </a:buClr>
              <a:buFont typeface="Calibri"/>
              <a:buNone/>
              <a:defRPr sz="4400" b="0"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body" idx="1"/>
          </p:nvPr>
        </p:nvSpPr>
        <p:spPr>
          <a:xfrm>
            <a:off x="457200" y="1600200"/>
            <a:ext cx="8229600" cy="4128029"/>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t" anchorCtr="0"/>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722312" y="4406900"/>
            <a:ext cx="7772400" cy="1362075"/>
          </a:xfrm>
          <a:prstGeom prst="rect">
            <a:avLst/>
          </a:prstGeom>
          <a:noFill/>
          <a:ln>
            <a:noFill/>
          </a:ln>
        </p:spPr>
        <p:txBody>
          <a:bodyPr wrap="square" lIns="91425" tIns="91425" rIns="91425" bIns="91425" anchor="t" anchorCtr="0"/>
          <a:lstStyle>
            <a:lvl1pPr marL="0" marR="0" lvl="0" indent="0" algn="l" rtl="0">
              <a:spcBef>
                <a:spcPts val="0"/>
              </a:spcBef>
              <a:buClr>
                <a:srgbClr val="004685"/>
              </a:buClr>
              <a:buFont typeface="Calibri"/>
              <a:buNone/>
              <a:defRPr sz="4000" b="1"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 name="Shape 21"/>
          <p:cNvSpPr txBox="1">
            <a:spLocks noGrp="1"/>
          </p:cNvSpPr>
          <p:nvPr>
            <p:ph type="body" idx="1"/>
          </p:nvPr>
        </p:nvSpPr>
        <p:spPr>
          <a:xfrm>
            <a:off x="722312" y="2906713"/>
            <a:ext cx="7772400" cy="1500187"/>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457200" y="6356350"/>
            <a:ext cx="2133599" cy="365125"/>
          </a:xfrm>
          <a:prstGeom prst="rect">
            <a:avLst/>
          </a:prstGeom>
          <a:noFill/>
          <a:ln>
            <a:noFill/>
          </a:ln>
        </p:spPr>
        <p:txBody>
          <a:bodyPr wrap="square" lIns="91425" tIns="91425" rIns="91425" bIns="91425" anchor="t" anchorCtr="0"/>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t" anchorCtr="0"/>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274637"/>
            <a:ext cx="8213725" cy="5453591"/>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l" rtl="0">
              <a:spcBef>
                <a:spcPts val="0"/>
              </a:spcBef>
              <a:buClr>
                <a:srgbClr val="004685"/>
              </a:buClr>
              <a:buFont typeface="Calibri"/>
              <a:buNone/>
              <a:defRPr sz="4400" b="0"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4038599" cy="45259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body" idx="2"/>
          </p:nvPr>
        </p:nvSpPr>
        <p:spPr>
          <a:xfrm>
            <a:off x="4648200" y="1600200"/>
            <a:ext cx="4038599" cy="45259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l" rtl="0">
              <a:spcBef>
                <a:spcPts val="0"/>
              </a:spcBef>
              <a:buClr>
                <a:srgbClr val="004685"/>
              </a:buClr>
              <a:buFont typeface="Calibri"/>
              <a:buNone/>
              <a:defRPr sz="4400" b="0"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1535112"/>
            <a:ext cx="4040187" cy="639762"/>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2"/>
          </p:nvPr>
        </p:nvSpPr>
        <p:spPr>
          <a:xfrm>
            <a:off x="457200" y="2174875"/>
            <a:ext cx="4040187" cy="3951287"/>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3"/>
          </p:nvPr>
        </p:nvSpPr>
        <p:spPr>
          <a:xfrm>
            <a:off x="4645025" y="1535112"/>
            <a:ext cx="4041774" cy="639762"/>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4"/>
          </p:nvPr>
        </p:nvSpPr>
        <p:spPr>
          <a:xfrm>
            <a:off x="4645025" y="2174875"/>
            <a:ext cx="4041774" cy="3951287"/>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dt" idx="10"/>
          </p:nvPr>
        </p:nvSpPr>
        <p:spPr>
          <a:xfrm>
            <a:off x="457200" y="6356350"/>
            <a:ext cx="2133599"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6553200" y="6356350"/>
            <a:ext cx="2133599" cy="36512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l" rtl="0">
              <a:spcBef>
                <a:spcPts val="0"/>
              </a:spcBef>
              <a:buClr>
                <a:srgbClr val="004685"/>
              </a:buClr>
              <a:buFont typeface="Calibri"/>
              <a:buNone/>
              <a:defRPr sz="4400" b="0"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8" name="Shape 48"/>
          <p:cNvSpPr txBox="1">
            <a:spLocks noGrp="1"/>
          </p:cNvSpPr>
          <p:nvPr>
            <p:ph type="dt" idx="10"/>
          </p:nvPr>
        </p:nvSpPr>
        <p:spPr>
          <a:xfrm>
            <a:off x="457200" y="6356350"/>
            <a:ext cx="2133599"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sldNum" idx="12"/>
          </p:nvPr>
        </p:nvSpPr>
        <p:spPr>
          <a:xfrm>
            <a:off x="6553200" y="6356350"/>
            <a:ext cx="2133599" cy="36512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73050"/>
            <a:ext cx="3008313" cy="1162049"/>
          </a:xfrm>
          <a:prstGeom prst="rect">
            <a:avLst/>
          </a:prstGeom>
          <a:noFill/>
          <a:ln>
            <a:noFill/>
          </a:ln>
        </p:spPr>
        <p:txBody>
          <a:bodyPr wrap="square" lIns="91425" tIns="91425" rIns="91425" bIns="91425" anchor="b" anchorCtr="0"/>
          <a:lstStyle>
            <a:lvl1pPr marL="0" marR="0" lvl="0" indent="0" algn="l" rtl="0">
              <a:spcBef>
                <a:spcPts val="0"/>
              </a:spcBef>
              <a:buClr>
                <a:srgbClr val="004685"/>
              </a:buClr>
              <a:buFont typeface="Calibri"/>
              <a:buNone/>
              <a:defRPr sz="2000" b="1"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3" name="Shape 53"/>
          <p:cNvSpPr txBox="1">
            <a:spLocks noGrp="1"/>
          </p:cNvSpPr>
          <p:nvPr>
            <p:ph type="body" idx="1"/>
          </p:nvPr>
        </p:nvSpPr>
        <p:spPr>
          <a:xfrm>
            <a:off x="3575050" y="273050"/>
            <a:ext cx="5111750" cy="5853112"/>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2"/>
          </p:nvPr>
        </p:nvSpPr>
        <p:spPr>
          <a:xfrm>
            <a:off x="457200" y="1435100"/>
            <a:ext cx="3008313" cy="4691063"/>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dt" idx="10"/>
          </p:nvPr>
        </p:nvSpPr>
        <p:spPr>
          <a:xfrm>
            <a:off x="457200" y="6356350"/>
            <a:ext cx="2133599"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92288" y="4800600"/>
            <a:ext cx="5486399" cy="566737"/>
          </a:xfrm>
          <a:prstGeom prst="rect">
            <a:avLst/>
          </a:prstGeom>
          <a:noFill/>
          <a:ln>
            <a:noFill/>
          </a:ln>
        </p:spPr>
        <p:txBody>
          <a:bodyPr wrap="square" lIns="91425" tIns="91425" rIns="91425" bIns="91425" anchor="b" anchorCtr="0"/>
          <a:lstStyle>
            <a:lvl1pPr marL="0" marR="0" lvl="0" indent="0" algn="l" rtl="0">
              <a:spcBef>
                <a:spcPts val="0"/>
              </a:spcBef>
              <a:buClr>
                <a:srgbClr val="004685"/>
              </a:buClr>
              <a:buFont typeface="Calibri"/>
              <a:buNone/>
              <a:defRPr sz="2000" b="1"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a:spLocks noGrp="1"/>
          </p:cNvSpPr>
          <p:nvPr>
            <p:ph type="pic" idx="2"/>
          </p:nvPr>
        </p:nvSpPr>
        <p:spPr>
          <a:xfrm>
            <a:off x="1792288" y="612775"/>
            <a:ext cx="5486399" cy="41148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1"/>
          </p:nvPr>
        </p:nvSpPr>
        <p:spPr>
          <a:xfrm>
            <a:off x="1792288" y="5367337"/>
            <a:ext cx="5486399" cy="804861"/>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Calibri"/>
                <a:ea typeface="Calibri"/>
                <a:cs typeface="Calibri"/>
                <a:sym typeface="Calibri"/>
              </a:rPr>
              <a:t>‹#›</a:t>
            </a:fld>
            <a:endParaRPr lang="en-US" sz="1800">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l" rtl="0">
              <a:spcBef>
                <a:spcPts val="0"/>
              </a:spcBef>
              <a:buClr>
                <a:srgbClr val="004685"/>
              </a:buClr>
              <a:buFont typeface="Calibri"/>
              <a:buNone/>
              <a:defRPr sz="4400" b="0" i="0" u="none" strike="noStrike" cap="none">
                <a:solidFill>
                  <a:srgbClr val="00468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128029"/>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962625" y="2279021"/>
            <a:ext cx="6809700" cy="1974600"/>
          </a:xfrm>
          <a:prstGeom prst="rect">
            <a:avLst/>
          </a:prstGeom>
          <a:noFill/>
          <a:ln>
            <a:noFill/>
          </a:ln>
        </p:spPr>
        <p:txBody>
          <a:bodyPr wrap="square" lIns="91425" tIns="45700" rIns="91425" bIns="45700" anchor="ctr" anchorCtr="0">
            <a:noAutofit/>
          </a:bodyPr>
          <a:lstStyle/>
          <a:p>
            <a:pPr marL="0" marR="0" lvl="0" indent="0" algn="l" rtl="0">
              <a:spcBef>
                <a:spcPts val="0"/>
              </a:spcBef>
              <a:buClr>
                <a:srgbClr val="D8A519"/>
              </a:buClr>
              <a:buSzPct val="25000"/>
              <a:buFont typeface="Calibri"/>
              <a:buNone/>
            </a:pPr>
            <a:r>
              <a:rPr lang="en-US" sz="3959" dirty="0"/>
              <a:t>OWASP Project:</a:t>
            </a:r>
          </a:p>
          <a:p>
            <a:pPr marL="0" marR="0" lvl="0" indent="0" algn="l" rtl="0">
              <a:spcBef>
                <a:spcPts val="0"/>
              </a:spcBef>
              <a:buClr>
                <a:srgbClr val="D8A519"/>
              </a:buClr>
              <a:buSzPct val="25000"/>
              <a:buFont typeface="Calibri"/>
              <a:buNone/>
            </a:pPr>
            <a:r>
              <a:rPr lang="en-US" sz="3959" dirty="0">
                <a:solidFill>
                  <a:srgbClr val="DAA927"/>
                </a:solidFill>
              </a:rPr>
              <a:t>Automated</a:t>
            </a:r>
            <a:r>
              <a:rPr lang="en-US" sz="3959" dirty="0"/>
              <a:t> Threats to Web Applications</a:t>
            </a:r>
          </a:p>
        </p:txBody>
      </p:sp>
      <p:sp>
        <p:nvSpPr>
          <p:cNvPr id="83" name="Shape 83"/>
          <p:cNvSpPr txBox="1">
            <a:spLocks noGrp="1"/>
          </p:cNvSpPr>
          <p:nvPr>
            <p:ph type="subTitle" idx="1"/>
          </p:nvPr>
        </p:nvSpPr>
        <p:spPr>
          <a:xfrm>
            <a:off x="962620" y="4337169"/>
            <a:ext cx="7417800" cy="7860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lt1"/>
              </a:buClr>
              <a:buSzPct val="25000"/>
              <a:buFont typeface="Arial"/>
              <a:buNone/>
            </a:pPr>
            <a:r>
              <a:rPr lang="en-US" dirty="0" smtClean="0"/>
              <a:t>Colin Watson</a:t>
            </a:r>
            <a:endParaRPr lang="en-US" sz="3200" b="0" i="0" u="none" strike="noStrike" cap="none" dirty="0">
              <a:solidFill>
                <a:schemeClr val="lt1"/>
              </a:solidFill>
              <a:latin typeface="Calibri"/>
              <a:ea typeface="Calibri"/>
              <a:cs typeface="Calibri"/>
              <a:sym typeface="Calibri"/>
            </a:endParaRPr>
          </a:p>
          <a:p>
            <a:pPr marL="0" marR="0" lvl="0" indent="0" algn="l" rtl="0">
              <a:spcBef>
                <a:spcPts val="640"/>
              </a:spcBef>
              <a:buClr>
                <a:schemeClr val="lt1"/>
              </a:buClr>
              <a:buSzPct val="25000"/>
              <a:buFont typeface="Arial"/>
              <a:buNone/>
            </a:pPr>
            <a:endParaRPr sz="3200" b="0" i="0" u="none" strike="noStrike" cap="none" dirty="0">
              <a:solidFill>
                <a:schemeClr val="lt1"/>
              </a:solidFill>
              <a:latin typeface="Calibri"/>
              <a:ea typeface="Calibri"/>
              <a:cs typeface="Calibri"/>
              <a:sym typeface="Calibri"/>
            </a:endParaRPr>
          </a:p>
        </p:txBody>
      </p:sp>
      <p:sp>
        <p:nvSpPr>
          <p:cNvPr id="84" name="Shape 84"/>
          <p:cNvSpPr txBox="1"/>
          <p:nvPr/>
        </p:nvSpPr>
        <p:spPr>
          <a:xfrm>
            <a:off x="963705" y="5239719"/>
            <a:ext cx="7417800" cy="3534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Arial"/>
              <a:buNone/>
            </a:pPr>
            <a:r>
              <a:rPr lang="en-US" sz="2400" dirty="0" smtClean="0">
                <a:solidFill>
                  <a:srgbClr val="DAA927"/>
                </a:solidFill>
                <a:latin typeface="Calibri"/>
                <a:ea typeface="Calibri"/>
                <a:cs typeface="Calibri"/>
                <a:sym typeface="Calibri"/>
              </a:rPr>
              <a:t>OWASP Newcastle, 27</a:t>
            </a:r>
            <a:r>
              <a:rPr lang="en-US" sz="2400" baseline="30000" dirty="0" smtClean="0">
                <a:solidFill>
                  <a:srgbClr val="DAA927"/>
                </a:solidFill>
                <a:latin typeface="Calibri"/>
                <a:ea typeface="Calibri"/>
                <a:cs typeface="Calibri"/>
                <a:sym typeface="Calibri"/>
              </a:rPr>
              <a:t>th</a:t>
            </a:r>
            <a:r>
              <a:rPr lang="en-US" sz="2400" dirty="0" smtClean="0">
                <a:solidFill>
                  <a:srgbClr val="DAA927"/>
                </a:solidFill>
                <a:latin typeface="Calibri"/>
                <a:ea typeface="Calibri"/>
                <a:cs typeface="Calibri"/>
                <a:sym typeface="Calibri"/>
              </a:rPr>
              <a:t> March 2018</a:t>
            </a:r>
            <a:endParaRPr lang="en-US" sz="2400" dirty="0">
              <a:solidFill>
                <a:srgbClr val="DAA927"/>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Automated Threat Event Ontology</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smtClean="0"/>
              <a:t>The </a:t>
            </a:r>
            <a:r>
              <a:rPr lang="en-US" dirty="0"/>
              <a:t>threat events are scenarios which are seen commonly by real operating web applications, and are multi-step and/or highly iterative and/or multiple weaknesses involved, and not primarily about events that relate to the tool-based exploitation of single-issue vulnerabilities of individual web </a:t>
            </a:r>
            <a:r>
              <a:rPr lang="en-US" dirty="0" smtClean="0"/>
              <a:t>applications.</a:t>
            </a:r>
          </a:p>
          <a:p>
            <a:pPr>
              <a:spcAft>
                <a:spcPts val="1200"/>
              </a:spcAft>
            </a:pPr>
            <a:r>
              <a:rPr lang="en-US" dirty="0" smtClean="0"/>
              <a:t>Essentially </a:t>
            </a:r>
            <a:r>
              <a:rPr lang="en-US" dirty="0"/>
              <a:t>the ontology needs to be a list of concise answers to the operational question “what is happening right now?”.</a:t>
            </a:r>
            <a:endParaRPr lang="en-US" dirty="0" smtClean="0"/>
          </a:p>
          <a:p>
            <a:pPr marL="0" indent="0">
              <a:spcAft>
                <a:spcPts val="1200"/>
              </a:spcAft>
              <a:buNone/>
            </a:pPr>
            <a:endParaRPr lang="en-US" dirty="0"/>
          </a:p>
        </p:txBody>
      </p:sp>
      <p:pic>
        <p:nvPicPr>
          <p:cNvPr id="5" name="Picture 4"/>
          <p:cNvPicPr>
            <a:picLocks noChangeAspect="1"/>
          </p:cNvPicPr>
          <p:nvPr/>
        </p:nvPicPr>
        <p:blipFill>
          <a:blip r:embed="rId3">
            <a:grayscl/>
          </a:blip>
          <a:stretch>
            <a:fillRect/>
          </a:stretch>
        </p:blipFill>
        <p:spPr>
          <a:xfrm>
            <a:off x="822699" y="3251043"/>
            <a:ext cx="1316736" cy="2135124"/>
          </a:xfrm>
          <a:prstGeom prst="rect">
            <a:avLst/>
          </a:prstGeom>
        </p:spPr>
      </p:pic>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CEO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5822006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Other Lists</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err="1" smtClean="0"/>
              <a:t>Mitre</a:t>
            </a:r>
            <a:r>
              <a:rPr lang="en-US" dirty="0"/>
              <a:t> Common Attack Pattern Enumeration and Classification (CAPEC)</a:t>
            </a:r>
            <a:endParaRPr lang="en-US" dirty="0" smtClean="0"/>
          </a:p>
          <a:p>
            <a:pPr>
              <a:spcAft>
                <a:spcPts val="1200"/>
              </a:spcAft>
            </a:pPr>
            <a:r>
              <a:rPr lang="en-US" dirty="0" err="1" smtClean="0"/>
              <a:t>Mitre</a:t>
            </a:r>
            <a:r>
              <a:rPr lang="en-US" dirty="0" smtClean="0"/>
              <a:t> Common Weakness Enumeration (CWE)</a:t>
            </a:r>
          </a:p>
          <a:p>
            <a:pPr>
              <a:spcAft>
                <a:spcPts val="1200"/>
              </a:spcAft>
            </a:pPr>
            <a:r>
              <a:rPr lang="en-US" dirty="0"/>
              <a:t>Web Application Security Consortium (WASC) Threat </a:t>
            </a:r>
            <a:r>
              <a:rPr lang="en-US" dirty="0" smtClean="0"/>
              <a:t>Classification</a:t>
            </a:r>
          </a:p>
          <a:p>
            <a:pPr>
              <a:spcAft>
                <a:spcPts val="1200"/>
              </a:spcAft>
            </a:pPr>
            <a:r>
              <a:rPr lang="en-US" dirty="0" smtClean="0"/>
              <a:t>OWASP Top 10 [</a:t>
            </a:r>
            <a:r>
              <a:rPr lang="en-US" dirty="0" err="1" smtClean="0"/>
              <a:t>risks|controls|mobile</a:t>
            </a:r>
            <a:r>
              <a:rPr lang="en-US" dirty="0" smtClean="0"/>
              <a:t>|...]</a:t>
            </a:r>
          </a:p>
          <a:p>
            <a:pPr>
              <a:spcAft>
                <a:spcPts val="1200"/>
              </a:spcAft>
            </a:pPr>
            <a:r>
              <a:rPr lang="en-US" dirty="0" smtClean="0"/>
              <a:t>Lists of attack methods</a:t>
            </a:r>
          </a:p>
          <a:p>
            <a:pPr>
              <a:spcAft>
                <a:spcPts val="1200"/>
              </a:spcAft>
            </a:pPr>
            <a:r>
              <a:rPr lang="en-US" dirty="0" smtClean="0"/>
              <a:t>etc.</a:t>
            </a:r>
            <a:endParaRPr lang="en-US" dirty="0"/>
          </a:p>
        </p:txBody>
      </p:sp>
      <p:pic>
        <p:nvPicPr>
          <p:cNvPr id="2" name="Picture 1"/>
          <p:cNvPicPr>
            <a:picLocks noChangeAspect="1"/>
          </p:cNvPicPr>
          <p:nvPr/>
        </p:nvPicPr>
        <p:blipFill>
          <a:blip r:embed="rId3">
            <a:grayscl/>
          </a:blip>
          <a:stretch>
            <a:fillRect/>
          </a:stretch>
        </p:blipFill>
        <p:spPr>
          <a:xfrm>
            <a:off x="657037" y="3803225"/>
            <a:ext cx="1567129" cy="1610716"/>
          </a:xfrm>
          <a:prstGeom prst="rect">
            <a:avLst/>
          </a:prstGeom>
        </p:spPr>
      </p:pic>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Malicious Automation</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52792169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Manual Process</a:t>
            </a:r>
          </a:p>
          <a:p>
            <a:endParaRPr lang="en-US" dirty="0"/>
          </a:p>
        </p:txBody>
      </p:sp>
      <p:sp>
        <p:nvSpPr>
          <p:cNvPr id="8" name="Content Placeholder 1"/>
          <p:cNvSpPr>
            <a:spLocks noGrp="1"/>
          </p:cNvSpPr>
          <p:nvPr>
            <p:ph idx="1"/>
          </p:nvPr>
        </p:nvSpPr>
        <p:spPr>
          <a:xfrm>
            <a:off x="2915478" y="274638"/>
            <a:ext cx="5755447" cy="5453591"/>
          </a:xfrm>
        </p:spPr>
        <p:txBody>
          <a:bodyPr>
            <a:normAutofit/>
          </a:bodyPr>
          <a:lstStyle/>
          <a:p>
            <a:pPr>
              <a:spcAft>
                <a:spcPts val="1200"/>
              </a:spcAft>
            </a:pPr>
            <a:r>
              <a:rPr lang="en-US" dirty="0" smtClean="0"/>
              <a:t>Literature review</a:t>
            </a:r>
          </a:p>
          <a:p>
            <a:pPr lvl="1">
              <a:spcAft>
                <a:spcPts val="1200"/>
              </a:spcAft>
            </a:pPr>
            <a:r>
              <a:rPr lang="en-US" sz="1200" dirty="0"/>
              <a:t>https://</a:t>
            </a:r>
            <a:r>
              <a:rPr lang="en-US" sz="1200" dirty="0" err="1"/>
              <a:t>www.owasp.org</a:t>
            </a:r>
            <a:r>
              <a:rPr lang="en-US" sz="1200" dirty="0"/>
              <a:t>/</a:t>
            </a:r>
            <a:r>
              <a:rPr lang="en-US" sz="1200" dirty="0" err="1"/>
              <a:t>index.php</a:t>
            </a:r>
            <a:r>
              <a:rPr lang="en-US" sz="1200" dirty="0"/>
              <a:t>/</a:t>
            </a:r>
            <a:r>
              <a:rPr lang="en-US" sz="1200" dirty="0" err="1"/>
              <a:t>OWASP_Automated_Threats_to_Web_Applications#tab</a:t>
            </a:r>
            <a:r>
              <a:rPr lang="en-US" sz="1200" dirty="0"/>
              <a:t>=Bibliography</a:t>
            </a:r>
            <a:endParaRPr lang="en-US" sz="1200" dirty="0" smtClean="0"/>
          </a:p>
          <a:p>
            <a:pPr>
              <a:spcAft>
                <a:spcPts val="1200"/>
              </a:spcAft>
            </a:pPr>
            <a:r>
              <a:rPr lang="en-US" dirty="0" smtClean="0"/>
              <a:t>Analysis</a:t>
            </a:r>
          </a:p>
          <a:p>
            <a:pPr>
              <a:spcAft>
                <a:spcPts val="1200"/>
              </a:spcAft>
            </a:pPr>
            <a:r>
              <a:rPr lang="en-US" dirty="0"/>
              <a:t>Comparison with other lists &amp; </a:t>
            </a:r>
            <a:r>
              <a:rPr lang="en-US" dirty="0" smtClean="0"/>
              <a:t>taxonomies</a:t>
            </a:r>
          </a:p>
          <a:p>
            <a:pPr>
              <a:spcAft>
                <a:spcPts val="1200"/>
              </a:spcAft>
            </a:pPr>
            <a:r>
              <a:rPr lang="en-US" dirty="0" smtClean="0"/>
              <a:t>Peer review</a:t>
            </a:r>
          </a:p>
          <a:p>
            <a:pPr lvl="1"/>
            <a:r>
              <a:rPr lang="en-US" sz="1200" dirty="0"/>
              <a:t>Professional colleagues</a:t>
            </a:r>
          </a:p>
          <a:p>
            <a:pPr lvl="1"/>
            <a:r>
              <a:rPr lang="en-US" sz="1200" dirty="0"/>
              <a:t>Web application owners</a:t>
            </a:r>
          </a:p>
          <a:p>
            <a:pPr lvl="1"/>
            <a:r>
              <a:rPr lang="en-US" sz="1200" dirty="0"/>
              <a:t>Web application developers</a:t>
            </a:r>
          </a:p>
          <a:p>
            <a:pPr lvl="1"/>
            <a:r>
              <a:rPr lang="en-US" sz="1200" dirty="0"/>
              <a:t>Delegates at AppSec EU 2015 via an online and printed survey form</a:t>
            </a:r>
          </a:p>
          <a:p>
            <a:pPr lvl="1"/>
            <a:r>
              <a:rPr lang="en-US" sz="1200" dirty="0"/>
              <a:t>One-to-one interviews with participants of the OWASP Project Summit 2015 in Amsterdam</a:t>
            </a:r>
          </a:p>
          <a:p>
            <a:pPr lvl="1"/>
            <a:r>
              <a:rPr lang="en-US" sz="1200" dirty="0"/>
              <a:t>Others who found the project by search, or from coverage relating to a presentation to be given at AppSec USA in San Francisco in September 2015.</a:t>
            </a:r>
            <a:endParaRPr lang="en-US" sz="1200" dirty="0" smtClean="0"/>
          </a:p>
          <a:p>
            <a:pPr>
              <a:spcBef>
                <a:spcPts val="1176"/>
              </a:spcBef>
              <a:spcAft>
                <a:spcPts val="1200"/>
              </a:spcAft>
            </a:pPr>
            <a:r>
              <a:rPr lang="en-US" dirty="0" smtClean="0"/>
              <a:t>Version 1,</a:t>
            </a:r>
            <a:r>
              <a:rPr lang="en-US" dirty="0"/>
              <a:t> </a:t>
            </a:r>
            <a:r>
              <a:rPr lang="en-US" dirty="0" smtClean="0"/>
              <a:t>AppSec USA 2015</a:t>
            </a:r>
          </a:p>
        </p:txBody>
      </p:sp>
      <p:pic>
        <p:nvPicPr>
          <p:cNvPr id="5" name="Picture 4"/>
          <p:cNvPicPr>
            <a:picLocks noChangeAspect="1"/>
          </p:cNvPicPr>
          <p:nvPr/>
        </p:nvPicPr>
        <p:blipFill>
          <a:blip r:embed="rId3">
            <a:grayscl/>
          </a:blip>
          <a:stretch>
            <a:fillRect/>
          </a:stretch>
        </p:blipFill>
        <p:spPr>
          <a:xfrm>
            <a:off x="682565" y="3816482"/>
            <a:ext cx="1567129" cy="1561186"/>
          </a:xfrm>
          <a:prstGeom prst="rect">
            <a:avLst/>
          </a:prstGeom>
        </p:spPr>
      </p:pic>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Malicious Automation</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3745811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Threat Event Analysis</a:t>
            </a:r>
          </a:p>
          <a:p>
            <a:endParaRPr lang="en-US" dirty="0"/>
          </a:p>
        </p:txBody>
      </p:sp>
      <p:pic>
        <p:nvPicPr>
          <p:cNvPr id="3" name="Picture 2"/>
          <p:cNvPicPr>
            <a:picLocks noChangeAspect="1"/>
          </p:cNvPicPr>
          <p:nvPr/>
        </p:nvPicPr>
        <p:blipFill>
          <a:blip r:embed="rId3"/>
          <a:stretch>
            <a:fillRect/>
          </a:stretch>
        </p:blipFill>
        <p:spPr>
          <a:xfrm>
            <a:off x="81538" y="132521"/>
            <a:ext cx="4943891" cy="5786783"/>
          </a:xfrm>
          <a:prstGeom prst="rect">
            <a:avLst/>
          </a:prstGeom>
        </p:spPr>
      </p:pic>
      <p:pic>
        <p:nvPicPr>
          <p:cNvPr id="5" name="Picture 4"/>
          <p:cNvPicPr>
            <a:picLocks noChangeAspect="1"/>
          </p:cNvPicPr>
          <p:nvPr/>
        </p:nvPicPr>
        <p:blipFill>
          <a:blip r:embed="rId4"/>
          <a:stretch>
            <a:fillRect/>
          </a:stretch>
        </p:blipFill>
        <p:spPr>
          <a:xfrm>
            <a:off x="2801864" y="590273"/>
            <a:ext cx="3395980" cy="3315970"/>
          </a:xfrm>
          <a:prstGeom prst="rect">
            <a:avLst/>
          </a:prstGeom>
          <a:ln>
            <a:solidFill>
              <a:schemeClr val="tx1">
                <a:lumMod val="50000"/>
                <a:lumOff val="50000"/>
              </a:schemeClr>
            </a:solidFill>
          </a:ln>
        </p:spPr>
      </p:pic>
      <p:pic>
        <p:nvPicPr>
          <p:cNvPr id="6" name="Picture 5"/>
          <p:cNvPicPr>
            <a:picLocks noChangeAspect="1"/>
          </p:cNvPicPr>
          <p:nvPr/>
        </p:nvPicPr>
        <p:blipFill>
          <a:blip r:embed="rId5"/>
          <a:stretch>
            <a:fillRect/>
          </a:stretch>
        </p:blipFill>
        <p:spPr>
          <a:xfrm>
            <a:off x="4765876" y="1033118"/>
            <a:ext cx="3840480" cy="2364740"/>
          </a:xfrm>
          <a:prstGeom prst="rect">
            <a:avLst/>
          </a:prstGeom>
          <a:ln>
            <a:solidFill>
              <a:schemeClr val="tx1">
                <a:lumMod val="50000"/>
                <a:lumOff val="50000"/>
              </a:schemeClr>
            </a:solidFill>
          </a:ln>
        </p:spPr>
      </p:pic>
      <p:pic>
        <p:nvPicPr>
          <p:cNvPr id="7" name="Picture 6"/>
          <p:cNvPicPr>
            <a:picLocks noChangeAspect="1"/>
          </p:cNvPicPr>
          <p:nvPr/>
        </p:nvPicPr>
        <p:blipFill>
          <a:blip r:embed="rId6"/>
          <a:stretch>
            <a:fillRect/>
          </a:stretch>
        </p:blipFill>
        <p:spPr>
          <a:xfrm>
            <a:off x="1466022" y="1893404"/>
            <a:ext cx="6311900" cy="3671570"/>
          </a:xfrm>
          <a:prstGeom prst="rect">
            <a:avLst/>
          </a:prstGeom>
          <a:ln>
            <a:solidFill>
              <a:schemeClr val="tx1">
                <a:lumMod val="50000"/>
                <a:lumOff val="50000"/>
              </a:schemeClr>
            </a:solidFill>
          </a:ln>
        </p:spPr>
      </p:pic>
    </p:spTree>
    <p:extLst>
      <p:ext uri="{BB962C8B-B14F-4D97-AF65-F5344CB8AC3E}">
        <p14:creationId xmlns:p14="http://schemas.microsoft.com/office/powerpoint/2010/main" val="559337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2" name="Text Placeholder 1"/>
          <p:cNvSpPr>
            <a:spLocks noGrp="1"/>
          </p:cNvSpPr>
          <p:nvPr>
            <p:ph type="body" idx="1"/>
          </p:nvPr>
        </p:nvSpPr>
        <p:spPr>
          <a:xfrm>
            <a:off x="457200" y="4914950"/>
            <a:ext cx="8229600" cy="916676"/>
          </a:xfrm>
        </p:spPr>
        <p:txBody>
          <a:bodyPr/>
          <a:lstStyle/>
          <a:p>
            <a:pPr>
              <a:spcAft>
                <a:spcPts val="1200"/>
              </a:spcAft>
            </a:pPr>
            <a:r>
              <a:rPr lang="en-US" sz="1600" dirty="0" smtClean="0"/>
              <a:t>Free PDF, print at cost hard copy from </a:t>
            </a:r>
            <a:r>
              <a:rPr lang="en-US" sz="1600" dirty="0" err="1" smtClean="0"/>
              <a:t>Lulu.com</a:t>
            </a:r>
            <a:r>
              <a:rPr lang="en-US" sz="1600" dirty="0" smtClean="0"/>
              <a:t> </a:t>
            </a:r>
            <a:r>
              <a:rPr lang="mr-IN" sz="1600" dirty="0"/>
              <a:t>ISBN 978-1-329-42709-</a:t>
            </a:r>
            <a:r>
              <a:rPr lang="mr-IN" sz="1600" dirty="0" smtClean="0"/>
              <a:t>9</a:t>
            </a:r>
            <a:r>
              <a:rPr lang="en-GB" sz="1600" dirty="0" smtClean="0"/>
              <a:t>, and wiki summary</a:t>
            </a:r>
            <a:endParaRPr lang="en-US" sz="1600" dirty="0"/>
          </a:p>
          <a:p>
            <a:pPr>
              <a:spcAft>
                <a:spcPts val="1200"/>
              </a:spcAft>
            </a:pPr>
            <a:r>
              <a:rPr lang="en-US" sz="1600" dirty="0"/>
              <a:t>Creative Commons Attribution-ShareAlike 3.0 license</a:t>
            </a:r>
          </a:p>
        </p:txBody>
      </p:sp>
      <p:pic>
        <p:nvPicPr>
          <p:cNvPr id="3" name="Picture 2"/>
          <p:cNvPicPr>
            <a:picLocks noChangeAspect="1"/>
          </p:cNvPicPr>
          <p:nvPr/>
        </p:nvPicPr>
        <p:blipFill>
          <a:blip r:embed="rId3"/>
          <a:stretch>
            <a:fillRect/>
          </a:stretch>
        </p:blipFill>
        <p:spPr>
          <a:xfrm>
            <a:off x="532837" y="632578"/>
            <a:ext cx="8153964" cy="405013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Authors, Contributors and Sponsors</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Colin Watson – Founder and Co-leader</a:t>
            </a:r>
          </a:p>
          <a:p>
            <a:pPr>
              <a:spcAft>
                <a:spcPts val="1200"/>
              </a:spcAft>
            </a:pPr>
            <a:r>
              <a:rPr lang="en-US" dirty="0"/>
              <a:t>Tin </a:t>
            </a:r>
            <a:r>
              <a:rPr lang="en-US" dirty="0" err="1"/>
              <a:t>Zaw</a:t>
            </a:r>
            <a:r>
              <a:rPr lang="en-US" dirty="0"/>
              <a:t> – Co-leader</a:t>
            </a:r>
          </a:p>
          <a:p>
            <a:r>
              <a:rPr lang="en-US" dirty="0"/>
              <a:t>Other contributors </a:t>
            </a:r>
          </a:p>
          <a:p>
            <a:pPr lvl="1"/>
            <a:r>
              <a:rPr lang="en-US" dirty="0"/>
              <a:t>Jason Chan </a:t>
            </a:r>
          </a:p>
          <a:p>
            <a:pPr lvl="1"/>
            <a:r>
              <a:rPr lang="en-US" dirty="0"/>
              <a:t>Mark Hall </a:t>
            </a:r>
          </a:p>
          <a:p>
            <a:pPr lvl="1"/>
            <a:r>
              <a:rPr lang="en-US" dirty="0"/>
              <a:t>Andrew van der Stock</a:t>
            </a:r>
          </a:p>
          <a:p>
            <a:pPr lvl="1"/>
            <a:r>
              <a:rPr lang="en-US" dirty="0"/>
              <a:t>Roland Weber</a:t>
            </a:r>
          </a:p>
          <a:p>
            <a:pPr lvl="1"/>
            <a:r>
              <a:rPr lang="en-US" dirty="0" err="1"/>
              <a:t>Sumit</a:t>
            </a:r>
            <a:r>
              <a:rPr lang="en-US" dirty="0"/>
              <a:t> </a:t>
            </a:r>
            <a:r>
              <a:rPr lang="en-US" dirty="0" err="1"/>
              <a:t>Agarwal</a:t>
            </a:r>
            <a:endParaRPr lang="en-US" dirty="0"/>
          </a:p>
          <a:p>
            <a:pPr lvl="1">
              <a:spcAft>
                <a:spcPts val="1200"/>
              </a:spcAft>
            </a:pPr>
            <a:r>
              <a:rPr lang="en-US" dirty="0" err="1"/>
              <a:t>Omri</a:t>
            </a:r>
            <a:r>
              <a:rPr lang="en-US" dirty="0"/>
              <a:t> </a:t>
            </a:r>
            <a:r>
              <a:rPr lang="en-US" dirty="0" err="1" smtClean="0"/>
              <a:t>Iluz</a:t>
            </a:r>
            <a:endParaRPr lang="en-US" dirty="0" smtClean="0"/>
          </a:p>
          <a:p>
            <a:r>
              <a:rPr lang="en-US" dirty="0" smtClean="0"/>
              <a:t>Project sponsors</a:t>
            </a:r>
          </a:p>
          <a:p>
            <a:pPr lvl="1"/>
            <a:r>
              <a:rPr lang="en-US" dirty="0"/>
              <a:t>Distil Networks</a:t>
            </a:r>
          </a:p>
          <a:p>
            <a:pPr lvl="1"/>
            <a:r>
              <a:rPr lang="en-US" dirty="0"/>
              <a:t>Verizon Digital Media Services</a:t>
            </a:r>
          </a:p>
          <a:p>
            <a:pPr lvl="1">
              <a:spcAft>
                <a:spcPts val="1200"/>
              </a:spcAft>
            </a:pPr>
            <a:endParaRPr lang="en-US" dirty="0"/>
          </a:p>
        </p:txBody>
      </p:sp>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Paperclip+</a:t>
            </a:r>
            <a:endParaRPr lang="en-US" sz="1200" dirty="0">
              <a:solidFill>
                <a:schemeClr val="tx1">
                  <a:lumMod val="50000"/>
                  <a:lumOff val="50000"/>
                </a:schemeClr>
              </a:solidFill>
            </a:endParaRPr>
          </a:p>
        </p:txBody>
      </p:sp>
      <p:pic>
        <p:nvPicPr>
          <p:cNvPr id="7" name="Picture 6"/>
          <p:cNvPicPr>
            <a:picLocks noChangeAspect="1"/>
          </p:cNvPicPr>
          <p:nvPr/>
        </p:nvPicPr>
        <p:blipFill>
          <a:blip r:embed="rId3">
            <a:grayscl/>
          </a:blip>
          <a:stretch>
            <a:fillRect/>
          </a:stretch>
        </p:blipFill>
        <p:spPr>
          <a:xfrm>
            <a:off x="832946" y="3466798"/>
            <a:ext cx="1206551" cy="1925726"/>
          </a:xfrm>
          <a:prstGeom prst="rect">
            <a:avLst/>
          </a:prstGeom>
        </p:spPr>
      </p:pic>
    </p:spTree>
    <p:extLst>
      <p:ext uri="{BB962C8B-B14F-4D97-AF65-F5344CB8AC3E}">
        <p14:creationId xmlns:p14="http://schemas.microsoft.com/office/powerpoint/2010/main" val="25923333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Good Bots, Bad Bots</a:t>
            </a:r>
          </a:p>
          <a:p>
            <a:endParaRPr lang="en-US" dirty="0"/>
          </a:p>
        </p:txBody>
      </p:sp>
      <p:sp>
        <p:nvSpPr>
          <p:cNvPr id="8" name="Content Placeholder 1"/>
          <p:cNvSpPr>
            <a:spLocks noGrp="1"/>
          </p:cNvSpPr>
          <p:nvPr>
            <p:ph idx="1"/>
          </p:nvPr>
        </p:nvSpPr>
        <p:spPr>
          <a:xfrm>
            <a:off x="2915478" y="274638"/>
            <a:ext cx="5755447" cy="5453591"/>
          </a:xfrm>
        </p:spPr>
        <p:txBody>
          <a:bodyPr/>
          <a:lstStyle/>
          <a:p>
            <a:r>
              <a:rPr lang="en-US" dirty="0" smtClean="0"/>
              <a:t>Humans</a:t>
            </a:r>
          </a:p>
          <a:p>
            <a:pPr lvl="1"/>
            <a:r>
              <a:rPr lang="en-US" dirty="0" smtClean="0"/>
              <a:t>Citizens</a:t>
            </a:r>
          </a:p>
          <a:p>
            <a:pPr lvl="1"/>
            <a:r>
              <a:rPr lang="en-US" dirty="0" smtClean="0"/>
              <a:t>Clients</a:t>
            </a:r>
          </a:p>
          <a:p>
            <a:pPr lvl="1"/>
            <a:r>
              <a:rPr lang="en-US" dirty="0" smtClean="0"/>
              <a:t>Customers</a:t>
            </a:r>
          </a:p>
          <a:p>
            <a:pPr lvl="1"/>
            <a:r>
              <a:rPr lang="en-US" dirty="0" smtClean="0"/>
              <a:t>Employees</a:t>
            </a:r>
          </a:p>
          <a:p>
            <a:pPr lvl="1"/>
            <a:r>
              <a:rPr lang="en-US" dirty="0" smtClean="0"/>
              <a:t>Partners</a:t>
            </a:r>
          </a:p>
          <a:p>
            <a:pPr lvl="1">
              <a:spcAft>
                <a:spcPts val="1200"/>
              </a:spcAft>
            </a:pPr>
            <a:r>
              <a:rPr lang="en-US" dirty="0" smtClean="0"/>
              <a:t>etc</a:t>
            </a:r>
          </a:p>
          <a:p>
            <a:r>
              <a:rPr lang="en-US" dirty="0" smtClean="0"/>
              <a:t>Good </a:t>
            </a:r>
            <a:r>
              <a:rPr lang="en-US" dirty="0"/>
              <a:t>Bots</a:t>
            </a:r>
          </a:p>
          <a:p>
            <a:pPr lvl="1"/>
            <a:r>
              <a:rPr lang="en-US" dirty="0"/>
              <a:t>Search engine crawlers</a:t>
            </a:r>
          </a:p>
          <a:p>
            <a:pPr lvl="1"/>
            <a:r>
              <a:rPr lang="en-US" dirty="0"/>
              <a:t>API access</a:t>
            </a:r>
          </a:p>
          <a:p>
            <a:pPr lvl="1">
              <a:spcAft>
                <a:spcPts val="1200"/>
              </a:spcAft>
            </a:pPr>
            <a:r>
              <a:rPr lang="en-US" dirty="0"/>
              <a:t>Health checks </a:t>
            </a:r>
          </a:p>
          <a:p>
            <a:r>
              <a:rPr lang="en-US" dirty="0"/>
              <a:t>Bad Bots</a:t>
            </a:r>
          </a:p>
          <a:p>
            <a:pPr lvl="1">
              <a:spcAft>
                <a:spcPts val="1200"/>
              </a:spcAft>
            </a:pPr>
            <a:r>
              <a:rPr lang="en-US" dirty="0" smtClean="0"/>
              <a:t>OWASP Automated Threats </a:t>
            </a:r>
            <a:r>
              <a:rPr lang="en-US" dirty="0"/>
              <a:t>(OATs!)</a:t>
            </a:r>
          </a:p>
          <a:p>
            <a:pPr lvl="1">
              <a:spcAft>
                <a:spcPts val="1200"/>
              </a:spcAft>
            </a:pPr>
            <a:endParaRPr lang="en-US" dirty="0"/>
          </a:p>
        </p:txBody>
      </p:sp>
      <p:pic>
        <p:nvPicPr>
          <p:cNvPr id="6" name="Picture 5" descr="botscha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04" y="357220"/>
            <a:ext cx="2491740" cy="5212080"/>
          </a:xfrm>
          <a:prstGeom prst="rect">
            <a:avLst/>
          </a:prstGeom>
        </p:spPr>
      </p:pic>
    </p:spTree>
    <p:extLst>
      <p:ext uri="{BB962C8B-B14F-4D97-AF65-F5344CB8AC3E}">
        <p14:creationId xmlns:p14="http://schemas.microsoft.com/office/powerpoint/2010/main" val="24932388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Introducing OATs</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OWASP Automated Threats</a:t>
            </a:r>
          </a:p>
          <a:p>
            <a:pPr>
              <a:spcAft>
                <a:spcPts val="1200"/>
              </a:spcAft>
            </a:pPr>
            <a:r>
              <a:rPr lang="en-US" dirty="0"/>
              <a:t>Ontology of Unwanted </a:t>
            </a:r>
            <a:r>
              <a:rPr lang="en-US" dirty="0" smtClean="0"/>
              <a:t>Web Automation</a:t>
            </a:r>
          </a:p>
          <a:p>
            <a:pPr lvl="1">
              <a:spcAft>
                <a:spcPts val="1200"/>
              </a:spcAft>
            </a:pPr>
            <a:r>
              <a:rPr lang="en-US" dirty="0" smtClean="0"/>
              <a:t>Unordered</a:t>
            </a:r>
          </a:p>
          <a:p>
            <a:pPr lvl="1">
              <a:spcAft>
                <a:spcPts val="1200"/>
              </a:spcAft>
            </a:pPr>
            <a:r>
              <a:rPr lang="en-US" dirty="0" smtClean="0"/>
              <a:t>Finite set, possibly complete</a:t>
            </a:r>
            <a:endParaRPr lang="en-US" dirty="0"/>
          </a:p>
          <a:p>
            <a:pPr>
              <a:spcAft>
                <a:spcPts val="1200"/>
              </a:spcAft>
            </a:pPr>
            <a:r>
              <a:rPr lang="en-US" dirty="0" smtClean="0"/>
              <a:t>Not</a:t>
            </a:r>
          </a:p>
          <a:p>
            <a:pPr lvl="1">
              <a:spcAft>
                <a:spcPts val="1200"/>
              </a:spcAft>
            </a:pPr>
            <a:r>
              <a:rPr lang="en-US" dirty="0" smtClean="0"/>
              <a:t>Mobile or desktop apps</a:t>
            </a:r>
          </a:p>
          <a:p>
            <a:pPr lvl="1">
              <a:spcAft>
                <a:spcPts val="1200"/>
              </a:spcAft>
            </a:pPr>
            <a:r>
              <a:rPr lang="en-US" dirty="0" smtClean="0"/>
              <a:t>Vulnerabilities </a:t>
            </a:r>
          </a:p>
          <a:p>
            <a:pPr lvl="1">
              <a:spcAft>
                <a:spcPts val="1200"/>
              </a:spcAft>
            </a:pPr>
            <a:r>
              <a:rPr lang="en-US" dirty="0" smtClean="0"/>
              <a:t>“</a:t>
            </a:r>
            <a:r>
              <a:rPr lang="en-US" dirty="0"/>
              <a:t>Top 10” or “Top 20</a:t>
            </a:r>
            <a:r>
              <a:rPr lang="en-US" dirty="0" smtClean="0"/>
              <a:t>” or “Top 21”</a:t>
            </a:r>
            <a:endParaRPr lang="en-US" dirty="0"/>
          </a:p>
          <a:p>
            <a:pPr lvl="1">
              <a:spcAft>
                <a:spcPts val="1200"/>
              </a:spcAft>
            </a:pPr>
            <a:r>
              <a:rPr lang="en-US" dirty="0" smtClean="0"/>
              <a:t>“</a:t>
            </a:r>
            <a:r>
              <a:rPr lang="en-US" dirty="0"/>
              <a:t>OWASP 20” or “20 OATs</a:t>
            </a:r>
            <a:r>
              <a:rPr lang="en-US" dirty="0" smtClean="0"/>
              <a:t>”</a:t>
            </a:r>
          </a:p>
          <a:p>
            <a:pPr lvl="1">
              <a:spcAft>
                <a:spcPts val="1200"/>
              </a:spcAft>
            </a:pPr>
            <a:r>
              <a:rPr lang="en-US" dirty="0" smtClean="0"/>
              <a:t>Ordered</a:t>
            </a:r>
          </a:p>
        </p:txBody>
      </p:sp>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Bad Bot</a:t>
            </a:r>
            <a:endParaRPr lang="en-US" sz="1200" dirty="0">
              <a:solidFill>
                <a:schemeClr val="tx1">
                  <a:lumMod val="50000"/>
                  <a:lumOff val="50000"/>
                </a:schemeClr>
              </a:solidFill>
            </a:endParaRPr>
          </a:p>
        </p:txBody>
      </p:sp>
      <p:pic>
        <p:nvPicPr>
          <p:cNvPr id="6" name="Shape 145"/>
          <p:cNvPicPr preferRelativeResize="0"/>
          <p:nvPr/>
        </p:nvPicPr>
        <p:blipFill rotWithShape="1">
          <a:blip r:embed="rId3">
            <a:alphaModFix/>
            <a:grayscl/>
          </a:blip>
          <a:srcRect/>
          <a:stretch/>
        </p:blipFill>
        <p:spPr>
          <a:xfrm>
            <a:off x="928775" y="3959556"/>
            <a:ext cx="996668" cy="1475257"/>
          </a:xfrm>
          <a:prstGeom prst="rect">
            <a:avLst/>
          </a:prstGeom>
          <a:noFill/>
          <a:ln>
            <a:noFill/>
          </a:ln>
        </p:spPr>
      </p:pic>
    </p:spTree>
    <p:extLst>
      <p:ext uri="{BB962C8B-B14F-4D97-AF65-F5344CB8AC3E}">
        <p14:creationId xmlns:p14="http://schemas.microsoft.com/office/powerpoint/2010/main" val="130352526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Ontology</a:t>
            </a:r>
          </a:p>
          <a:p>
            <a:endParaRPr lang="en-US" dirty="0"/>
          </a:p>
        </p:txBody>
      </p:sp>
      <p:sp>
        <p:nvSpPr>
          <p:cNvPr id="8" name="Content Placeholder 1"/>
          <p:cNvSpPr>
            <a:spLocks noGrp="1"/>
          </p:cNvSpPr>
          <p:nvPr>
            <p:ph idx="1"/>
          </p:nvPr>
        </p:nvSpPr>
        <p:spPr>
          <a:xfrm>
            <a:off x="430696" y="273189"/>
            <a:ext cx="4041914" cy="5646021"/>
          </a:xfrm>
        </p:spPr>
        <p:txBody>
          <a:bodyPr>
            <a:noAutofit/>
          </a:bodyPr>
          <a:lstStyle/>
          <a:p>
            <a:pPr marL="0" indent="0">
              <a:spcAft>
                <a:spcPts val="1000"/>
              </a:spcAft>
              <a:buNone/>
            </a:pPr>
            <a:r>
              <a:rPr lang="en-US" sz="2000" dirty="0">
                <a:solidFill>
                  <a:srgbClr val="7F7F7F"/>
                </a:solidFill>
              </a:rPr>
              <a:t>OAT-020</a:t>
            </a:r>
            <a:r>
              <a:rPr lang="en-US" sz="2000" dirty="0"/>
              <a:t>	  Account Aggregation</a:t>
            </a:r>
          </a:p>
          <a:p>
            <a:pPr marL="0" indent="0">
              <a:spcAft>
                <a:spcPts val="1000"/>
              </a:spcAft>
              <a:buNone/>
            </a:pPr>
            <a:r>
              <a:rPr lang="en-US" sz="2000" dirty="0" smtClean="0">
                <a:solidFill>
                  <a:srgbClr val="7F7F7F"/>
                </a:solidFill>
              </a:rPr>
              <a:t>OAT</a:t>
            </a:r>
            <a:r>
              <a:rPr lang="en-US" sz="2000" dirty="0">
                <a:solidFill>
                  <a:srgbClr val="7F7F7F"/>
                </a:solidFill>
              </a:rPr>
              <a:t>-019</a:t>
            </a:r>
            <a:r>
              <a:rPr lang="en-US" sz="2000" dirty="0"/>
              <a:t>	  Account Creation</a:t>
            </a:r>
          </a:p>
          <a:p>
            <a:pPr marL="0" indent="0">
              <a:spcAft>
                <a:spcPts val="1000"/>
              </a:spcAft>
              <a:buNone/>
            </a:pPr>
            <a:r>
              <a:rPr lang="en-US" sz="2000" dirty="0" smtClean="0">
                <a:solidFill>
                  <a:srgbClr val="7F7F7F"/>
                </a:solidFill>
              </a:rPr>
              <a:t>OAT</a:t>
            </a:r>
            <a:r>
              <a:rPr lang="en-US" sz="2000" dirty="0">
                <a:solidFill>
                  <a:srgbClr val="7F7F7F"/>
                </a:solidFill>
              </a:rPr>
              <a:t>-003</a:t>
            </a:r>
            <a:r>
              <a:rPr lang="en-US" sz="2000" dirty="0"/>
              <a:t>	  Ad </a:t>
            </a:r>
            <a:r>
              <a:rPr lang="en-US" sz="2000" dirty="0" smtClean="0"/>
              <a:t>Fraud</a:t>
            </a:r>
          </a:p>
          <a:p>
            <a:pPr marL="0" indent="0">
              <a:spcAft>
                <a:spcPts val="1000"/>
              </a:spcAft>
              <a:buNone/>
            </a:pPr>
            <a:r>
              <a:rPr lang="en-US" sz="2000" dirty="0">
                <a:solidFill>
                  <a:srgbClr val="7F7F7F"/>
                </a:solidFill>
              </a:rPr>
              <a:t>OAT-009</a:t>
            </a:r>
            <a:r>
              <a:rPr lang="en-US" sz="2000" dirty="0"/>
              <a:t>	  CAPTCHA </a:t>
            </a:r>
            <a:r>
              <a:rPr lang="en-US" sz="2000" dirty="0" smtClean="0"/>
              <a:t>Bypass</a:t>
            </a:r>
          </a:p>
          <a:p>
            <a:pPr marL="0" indent="0">
              <a:spcAft>
                <a:spcPts val="1000"/>
              </a:spcAft>
              <a:buNone/>
            </a:pPr>
            <a:r>
              <a:rPr lang="en-US" sz="2000" dirty="0">
                <a:solidFill>
                  <a:srgbClr val="7F7F7F"/>
                </a:solidFill>
              </a:rPr>
              <a:t>OAT-010</a:t>
            </a:r>
            <a:r>
              <a:rPr lang="en-US" sz="2000" dirty="0"/>
              <a:t>	  Card </a:t>
            </a:r>
            <a:r>
              <a:rPr lang="en-US" sz="2000" dirty="0" smtClean="0"/>
              <a:t>Cracking</a:t>
            </a:r>
            <a:endParaRPr lang="en-US" sz="2000" dirty="0"/>
          </a:p>
          <a:p>
            <a:pPr marL="0" indent="0">
              <a:spcAft>
                <a:spcPts val="1000"/>
              </a:spcAft>
              <a:buNone/>
            </a:pPr>
            <a:r>
              <a:rPr lang="en-US" sz="2000" dirty="0" smtClean="0">
                <a:solidFill>
                  <a:srgbClr val="7F7F7F"/>
                </a:solidFill>
              </a:rPr>
              <a:t>OAT</a:t>
            </a:r>
            <a:r>
              <a:rPr lang="en-US" sz="2000" dirty="0">
                <a:solidFill>
                  <a:srgbClr val="7F7F7F"/>
                </a:solidFill>
              </a:rPr>
              <a:t>-001</a:t>
            </a:r>
            <a:r>
              <a:rPr lang="en-US" sz="2000" dirty="0"/>
              <a:t>	</a:t>
            </a:r>
            <a:r>
              <a:rPr lang="en-US" sz="2000" dirty="0" smtClean="0"/>
              <a:t>  Carding</a:t>
            </a:r>
          </a:p>
          <a:p>
            <a:pPr marL="0" indent="0">
              <a:spcAft>
                <a:spcPts val="1000"/>
              </a:spcAft>
              <a:buNone/>
            </a:pPr>
            <a:r>
              <a:rPr lang="en-US" sz="2000" dirty="0">
                <a:solidFill>
                  <a:srgbClr val="7F7F7F"/>
                </a:solidFill>
              </a:rPr>
              <a:t>OAT-012</a:t>
            </a:r>
            <a:r>
              <a:rPr lang="en-US" sz="2000" dirty="0"/>
              <a:t>	  Cashing </a:t>
            </a:r>
            <a:r>
              <a:rPr lang="en-US" sz="2000" dirty="0" smtClean="0"/>
              <a:t>Out</a:t>
            </a:r>
            <a:endParaRPr lang="en-US" sz="2000" dirty="0"/>
          </a:p>
          <a:p>
            <a:pPr marL="0" indent="0">
              <a:spcAft>
                <a:spcPts val="1000"/>
              </a:spcAft>
              <a:buNone/>
            </a:pPr>
            <a:r>
              <a:rPr lang="en-US" sz="2000" dirty="0" smtClean="0">
                <a:solidFill>
                  <a:srgbClr val="7F7F7F"/>
                </a:solidFill>
              </a:rPr>
              <a:t>OAT</a:t>
            </a:r>
            <a:r>
              <a:rPr lang="en-US" sz="2000" dirty="0">
                <a:solidFill>
                  <a:srgbClr val="7F7F7F"/>
                </a:solidFill>
              </a:rPr>
              <a:t>-007</a:t>
            </a:r>
            <a:r>
              <a:rPr lang="en-US" sz="2000" dirty="0"/>
              <a:t>	</a:t>
            </a:r>
            <a:r>
              <a:rPr lang="en-US" sz="2000" dirty="0" smtClean="0"/>
              <a:t>  Credential </a:t>
            </a:r>
            <a:r>
              <a:rPr lang="en-US" sz="2000" dirty="0"/>
              <a:t>Cracking</a:t>
            </a:r>
          </a:p>
          <a:p>
            <a:pPr marL="0" indent="0">
              <a:spcAft>
                <a:spcPts val="1000"/>
              </a:spcAft>
              <a:buNone/>
            </a:pPr>
            <a:r>
              <a:rPr lang="en-US" sz="2000" dirty="0">
                <a:solidFill>
                  <a:srgbClr val="7F7F7F"/>
                </a:solidFill>
              </a:rPr>
              <a:t>OAT-008</a:t>
            </a:r>
            <a:r>
              <a:rPr lang="en-US" sz="2000" dirty="0"/>
              <a:t>	</a:t>
            </a:r>
            <a:r>
              <a:rPr lang="en-US" sz="2000" dirty="0" smtClean="0"/>
              <a:t>  Credential </a:t>
            </a:r>
            <a:r>
              <a:rPr lang="en-US" sz="2000" dirty="0"/>
              <a:t>Stuffing</a:t>
            </a:r>
          </a:p>
          <a:p>
            <a:pPr marL="0" indent="0">
              <a:spcAft>
                <a:spcPts val="1000"/>
              </a:spcAft>
              <a:buNone/>
            </a:pPr>
            <a:r>
              <a:rPr lang="en-US" sz="2000" dirty="0" smtClean="0">
                <a:solidFill>
                  <a:srgbClr val="7F7F7F"/>
                </a:solidFill>
              </a:rPr>
              <a:t>OAT-021  </a:t>
            </a:r>
            <a:r>
              <a:rPr lang="en-US" sz="2000" dirty="0" smtClean="0">
                <a:solidFill>
                  <a:schemeClr val="tx1"/>
                </a:solidFill>
              </a:rPr>
              <a:t>Denial of Inventory</a:t>
            </a:r>
          </a:p>
          <a:p>
            <a:pPr marL="0" indent="0">
              <a:spcAft>
                <a:spcPts val="1000"/>
              </a:spcAft>
              <a:buNone/>
            </a:pPr>
            <a:r>
              <a:rPr lang="en-US" sz="2000" dirty="0" smtClean="0">
                <a:solidFill>
                  <a:srgbClr val="7F7F7F"/>
                </a:solidFill>
              </a:rPr>
              <a:t>OAT</a:t>
            </a:r>
            <a:r>
              <a:rPr lang="en-US" sz="2000" dirty="0">
                <a:solidFill>
                  <a:srgbClr val="7F7F7F"/>
                </a:solidFill>
              </a:rPr>
              <a:t>-015</a:t>
            </a:r>
            <a:r>
              <a:rPr lang="en-US" sz="2000" dirty="0"/>
              <a:t>	  Denial of Service</a:t>
            </a:r>
          </a:p>
          <a:p>
            <a:pPr marL="0" indent="0">
              <a:spcAft>
                <a:spcPts val="1000"/>
              </a:spcAft>
              <a:buNone/>
            </a:pPr>
            <a:endParaRPr lang="en-US" sz="2000" dirty="0"/>
          </a:p>
          <a:p>
            <a:pPr>
              <a:spcAft>
                <a:spcPts val="1000"/>
              </a:spcAft>
            </a:pPr>
            <a:endParaRPr lang="en-US" sz="2000" dirty="0" smtClean="0"/>
          </a:p>
          <a:p>
            <a:pPr>
              <a:spcAft>
                <a:spcPts val="1000"/>
              </a:spcAft>
            </a:pPr>
            <a:endParaRPr lang="en-US" sz="2000" dirty="0"/>
          </a:p>
        </p:txBody>
      </p:sp>
      <p:sp>
        <p:nvSpPr>
          <p:cNvPr id="5" name="Content Placeholder 1"/>
          <p:cNvSpPr txBox="1">
            <a:spLocks/>
          </p:cNvSpPr>
          <p:nvPr/>
        </p:nvSpPr>
        <p:spPr>
          <a:xfrm>
            <a:off x="4665159" y="273189"/>
            <a:ext cx="4356580" cy="54535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000"/>
              </a:spcAft>
              <a:buNone/>
            </a:pPr>
            <a:r>
              <a:rPr lang="en-US" sz="2000" dirty="0" smtClean="0">
                <a:solidFill>
                  <a:srgbClr val="7F7F7F"/>
                </a:solidFill>
                <a:latin typeface="Calibri"/>
                <a:cs typeface="Calibri"/>
              </a:rPr>
              <a:t>OAT</a:t>
            </a:r>
            <a:r>
              <a:rPr lang="en-US" sz="2000" dirty="0">
                <a:solidFill>
                  <a:srgbClr val="7F7F7F"/>
                </a:solidFill>
                <a:latin typeface="Calibri"/>
                <a:cs typeface="Calibri"/>
              </a:rPr>
              <a:t>-006</a:t>
            </a:r>
            <a:r>
              <a:rPr lang="en-US" sz="2000" dirty="0">
                <a:latin typeface="Calibri"/>
                <a:cs typeface="Calibri"/>
              </a:rPr>
              <a:t>	  Expediting</a:t>
            </a:r>
          </a:p>
          <a:p>
            <a:pPr marL="0" indent="0">
              <a:spcAft>
                <a:spcPts val="1000"/>
              </a:spcAft>
              <a:buNone/>
            </a:pPr>
            <a:r>
              <a:rPr lang="en-US" sz="2000" dirty="0">
                <a:solidFill>
                  <a:srgbClr val="7F7F7F"/>
                </a:solidFill>
                <a:latin typeface="Calibri"/>
                <a:cs typeface="Calibri"/>
              </a:rPr>
              <a:t>OAT-004</a:t>
            </a:r>
            <a:r>
              <a:rPr lang="en-US" sz="2000" dirty="0">
                <a:latin typeface="Calibri"/>
                <a:cs typeface="Calibri"/>
              </a:rPr>
              <a:t>	  Fingerprinting</a:t>
            </a:r>
          </a:p>
          <a:p>
            <a:pPr marL="0" indent="0">
              <a:spcAft>
                <a:spcPts val="1000"/>
              </a:spcAft>
              <a:buNone/>
            </a:pPr>
            <a:r>
              <a:rPr lang="en-US" sz="2000" dirty="0" smtClean="0">
                <a:solidFill>
                  <a:srgbClr val="7F7F7F"/>
                </a:solidFill>
                <a:latin typeface="Calibri"/>
                <a:cs typeface="Calibri"/>
              </a:rPr>
              <a:t>OAT</a:t>
            </a:r>
            <a:r>
              <a:rPr lang="en-US" sz="2000" dirty="0">
                <a:solidFill>
                  <a:srgbClr val="7F7F7F"/>
                </a:solidFill>
                <a:latin typeface="Calibri"/>
                <a:cs typeface="Calibri"/>
              </a:rPr>
              <a:t>-018</a:t>
            </a:r>
            <a:r>
              <a:rPr lang="en-US" sz="2000" dirty="0">
                <a:latin typeface="Calibri"/>
                <a:cs typeface="Calibri"/>
              </a:rPr>
              <a:t>	  </a:t>
            </a:r>
            <a:r>
              <a:rPr lang="en-US" sz="2000" dirty="0" smtClean="0">
                <a:latin typeface="Calibri"/>
                <a:cs typeface="Calibri"/>
              </a:rPr>
              <a:t>Footprinting</a:t>
            </a:r>
          </a:p>
          <a:p>
            <a:pPr marL="0" indent="0">
              <a:spcAft>
                <a:spcPts val="1000"/>
              </a:spcAft>
              <a:buNone/>
            </a:pPr>
            <a:r>
              <a:rPr lang="en-US" sz="2000" dirty="0">
                <a:solidFill>
                  <a:srgbClr val="7F7F7F"/>
                </a:solidFill>
                <a:latin typeface="Calibri"/>
                <a:cs typeface="Calibri"/>
              </a:rPr>
              <a:t>OAT-005</a:t>
            </a:r>
            <a:r>
              <a:rPr lang="en-US" sz="2000" dirty="0">
                <a:latin typeface="Calibri"/>
                <a:cs typeface="Calibri"/>
              </a:rPr>
              <a:t>	  </a:t>
            </a:r>
            <a:r>
              <a:rPr lang="en-US" sz="2000" dirty="0" smtClean="0">
                <a:latin typeface="Calibri"/>
                <a:cs typeface="Calibri"/>
              </a:rPr>
              <a:t>Scalping</a:t>
            </a:r>
          </a:p>
          <a:p>
            <a:pPr marL="0" indent="0">
              <a:spcAft>
                <a:spcPts val="1000"/>
              </a:spcAft>
              <a:buNone/>
            </a:pPr>
            <a:r>
              <a:rPr lang="en-US" sz="2000" dirty="0">
                <a:solidFill>
                  <a:schemeClr val="tx1">
                    <a:lumMod val="50000"/>
                    <a:lumOff val="50000"/>
                  </a:schemeClr>
                </a:solidFill>
                <a:latin typeface="Calibri"/>
                <a:cs typeface="Calibri"/>
              </a:rPr>
              <a:t>OAT-011</a:t>
            </a:r>
            <a:r>
              <a:rPr lang="en-US" sz="2000" dirty="0">
                <a:latin typeface="Calibri"/>
                <a:cs typeface="Calibri"/>
              </a:rPr>
              <a:t>	  </a:t>
            </a:r>
            <a:r>
              <a:rPr lang="en-US" sz="2000" dirty="0" smtClean="0">
                <a:latin typeface="Calibri"/>
                <a:cs typeface="Calibri"/>
              </a:rPr>
              <a:t>Scraping</a:t>
            </a:r>
            <a:endParaRPr lang="en-US" sz="2000" dirty="0">
              <a:latin typeface="Calibri"/>
              <a:cs typeface="Calibri"/>
            </a:endParaRPr>
          </a:p>
          <a:p>
            <a:pPr marL="0" indent="0">
              <a:spcAft>
                <a:spcPts val="1000"/>
              </a:spcAft>
              <a:buNone/>
            </a:pPr>
            <a:r>
              <a:rPr lang="en-US" sz="2000" dirty="0">
                <a:solidFill>
                  <a:srgbClr val="7F7F7F"/>
                </a:solidFill>
                <a:latin typeface="Calibri"/>
                <a:cs typeface="Calibri"/>
              </a:rPr>
              <a:t>OAT-016</a:t>
            </a:r>
            <a:r>
              <a:rPr lang="en-US" sz="2000" dirty="0">
                <a:latin typeface="Calibri"/>
                <a:cs typeface="Calibri"/>
              </a:rPr>
              <a:t>	</a:t>
            </a:r>
            <a:r>
              <a:rPr lang="en-US" sz="2000" dirty="0" smtClean="0">
                <a:latin typeface="Calibri"/>
                <a:cs typeface="Calibri"/>
              </a:rPr>
              <a:t>  Skewing</a:t>
            </a:r>
          </a:p>
          <a:p>
            <a:pPr marL="0" indent="0">
              <a:spcAft>
                <a:spcPts val="1000"/>
              </a:spcAft>
              <a:buNone/>
            </a:pPr>
            <a:r>
              <a:rPr lang="en-US" sz="2000" dirty="0">
                <a:solidFill>
                  <a:srgbClr val="7F7F7F"/>
                </a:solidFill>
                <a:latin typeface="Calibri"/>
                <a:cs typeface="Calibri"/>
              </a:rPr>
              <a:t>OAT-013</a:t>
            </a:r>
            <a:r>
              <a:rPr lang="en-US" sz="2000" dirty="0">
                <a:latin typeface="Calibri"/>
                <a:cs typeface="Calibri"/>
              </a:rPr>
              <a:t>	  </a:t>
            </a:r>
            <a:r>
              <a:rPr lang="en-US" sz="2000" dirty="0" smtClean="0">
                <a:latin typeface="Calibri"/>
                <a:cs typeface="Calibri"/>
              </a:rPr>
              <a:t>Sniping</a:t>
            </a:r>
            <a:endParaRPr lang="en-US" sz="2000" dirty="0">
              <a:latin typeface="Calibri"/>
              <a:cs typeface="Calibri"/>
            </a:endParaRPr>
          </a:p>
          <a:p>
            <a:pPr marL="0" indent="0">
              <a:spcAft>
                <a:spcPts val="1000"/>
              </a:spcAft>
              <a:buNone/>
            </a:pPr>
            <a:r>
              <a:rPr lang="en-US" sz="2000" dirty="0">
                <a:solidFill>
                  <a:srgbClr val="7F7F7F"/>
                </a:solidFill>
                <a:latin typeface="Calibri"/>
                <a:cs typeface="Calibri"/>
              </a:rPr>
              <a:t>OAT-017</a:t>
            </a:r>
            <a:r>
              <a:rPr lang="en-US" sz="2000" dirty="0">
                <a:latin typeface="Calibri"/>
                <a:cs typeface="Calibri"/>
              </a:rPr>
              <a:t>	</a:t>
            </a:r>
            <a:r>
              <a:rPr lang="en-US" sz="2000" dirty="0" smtClean="0">
                <a:latin typeface="Calibri"/>
                <a:cs typeface="Calibri"/>
              </a:rPr>
              <a:t>  Spamming</a:t>
            </a:r>
            <a:endParaRPr lang="en-US" sz="2000" dirty="0">
              <a:latin typeface="Calibri"/>
              <a:cs typeface="Calibri"/>
            </a:endParaRPr>
          </a:p>
          <a:p>
            <a:pPr marL="0" indent="0">
              <a:spcAft>
                <a:spcPts val="1000"/>
              </a:spcAft>
              <a:buNone/>
            </a:pPr>
            <a:r>
              <a:rPr lang="en-US" sz="2000" dirty="0" smtClean="0">
                <a:solidFill>
                  <a:srgbClr val="7F7F7F"/>
                </a:solidFill>
                <a:latin typeface="Calibri"/>
                <a:cs typeface="Calibri"/>
              </a:rPr>
              <a:t>OAT</a:t>
            </a:r>
            <a:r>
              <a:rPr lang="en-US" sz="2000" dirty="0">
                <a:solidFill>
                  <a:srgbClr val="7F7F7F"/>
                </a:solidFill>
                <a:latin typeface="Calibri"/>
                <a:cs typeface="Calibri"/>
              </a:rPr>
              <a:t>-002</a:t>
            </a:r>
            <a:r>
              <a:rPr lang="en-US" sz="2000" dirty="0">
                <a:latin typeface="Calibri"/>
                <a:cs typeface="Calibri"/>
              </a:rPr>
              <a:t>	  Token </a:t>
            </a:r>
            <a:r>
              <a:rPr lang="en-US" sz="2000" dirty="0" smtClean="0">
                <a:latin typeface="Calibri"/>
                <a:cs typeface="Calibri"/>
              </a:rPr>
              <a:t>Cracking</a:t>
            </a:r>
          </a:p>
          <a:p>
            <a:pPr marL="0" indent="0">
              <a:spcAft>
                <a:spcPts val="1000"/>
              </a:spcAft>
              <a:buNone/>
            </a:pPr>
            <a:r>
              <a:rPr lang="en-US" sz="2000" dirty="0">
                <a:solidFill>
                  <a:srgbClr val="7F7F7F"/>
                </a:solidFill>
                <a:latin typeface="Calibri"/>
                <a:cs typeface="Calibri"/>
              </a:rPr>
              <a:t>OAT-014</a:t>
            </a:r>
            <a:r>
              <a:rPr lang="en-US" sz="2000" dirty="0">
                <a:latin typeface="Calibri"/>
                <a:cs typeface="Calibri"/>
              </a:rPr>
              <a:t>	  Vulnerability Scanning</a:t>
            </a:r>
          </a:p>
          <a:p>
            <a:pPr marL="0" indent="0">
              <a:spcAft>
                <a:spcPts val="1000"/>
              </a:spcAft>
              <a:buNone/>
            </a:pPr>
            <a:endParaRPr lang="en-US" sz="2000" dirty="0">
              <a:latin typeface="Calibri"/>
              <a:cs typeface="Calibri"/>
            </a:endParaRPr>
          </a:p>
          <a:p>
            <a:pPr marL="0" indent="0">
              <a:spcAft>
                <a:spcPts val="1000"/>
              </a:spcAft>
              <a:buNone/>
            </a:pPr>
            <a:endParaRPr lang="en-US" sz="2000" dirty="0">
              <a:latin typeface="Calibri"/>
              <a:cs typeface="Calibri"/>
            </a:endParaRPr>
          </a:p>
          <a:p>
            <a:pPr>
              <a:spcAft>
                <a:spcPts val="1000"/>
              </a:spcAft>
            </a:pPr>
            <a:endParaRPr lang="en-US" sz="2000" dirty="0" smtClean="0">
              <a:latin typeface="Calibri"/>
              <a:cs typeface="Calibri"/>
            </a:endParaRPr>
          </a:p>
          <a:p>
            <a:pPr>
              <a:spcAft>
                <a:spcPts val="1000"/>
              </a:spcAft>
            </a:pPr>
            <a:endParaRPr lang="en-US" sz="2000" dirty="0">
              <a:latin typeface="Calibri"/>
              <a:cs typeface="Calibri"/>
            </a:endParaRPr>
          </a:p>
        </p:txBody>
      </p:sp>
    </p:spTree>
    <p:extLst>
      <p:ext uri="{BB962C8B-B14F-4D97-AF65-F5344CB8AC3E}">
        <p14:creationId xmlns:p14="http://schemas.microsoft.com/office/powerpoint/2010/main" val="31012779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722312" y="4406900"/>
            <a:ext cx="7772400" cy="1362075"/>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004685"/>
              </a:buClr>
              <a:buSzPct val="25000"/>
              <a:buFont typeface="Calibri"/>
              <a:buNone/>
            </a:pPr>
            <a:r>
              <a:rPr lang="en-US" sz="4000" b="1" i="0" u="none" strike="noStrike" cap="none">
                <a:solidFill>
                  <a:srgbClr val="004685"/>
                </a:solidFill>
                <a:latin typeface="Calibri"/>
                <a:ea typeface="Calibri"/>
                <a:cs typeface="Calibri"/>
                <a:sym typeface="Calibri"/>
              </a:rPr>
              <a:t>GREAT! HOW DO I USE IT?</a:t>
            </a:r>
          </a:p>
        </p:txBody>
      </p:sp>
      <p:sp>
        <p:nvSpPr>
          <p:cNvPr id="160" name="Shape 160"/>
          <p:cNvSpPr txBox="1">
            <a:spLocks noGrp="1"/>
          </p:cNvSpPr>
          <p:nvPr>
            <p:ph type="body" idx="1"/>
          </p:nvPr>
        </p:nvSpPr>
        <p:spPr>
          <a:xfrm>
            <a:off x="722312" y="2906713"/>
            <a:ext cx="7772400" cy="1500187"/>
          </a:xfrm>
          <a:prstGeom prst="rect">
            <a:avLst/>
          </a:prstGeom>
          <a:noFill/>
          <a:ln>
            <a:noFill/>
          </a:ln>
        </p:spPr>
        <p:txBody>
          <a:bodyPr wrap="square" lIns="91425" tIns="45700" rIns="91425" bIns="45700" anchor="b" anchorCtr="0">
            <a:noAutofit/>
          </a:bodyPr>
          <a:lstStyle/>
          <a:p>
            <a:pPr marL="0" marR="0" lvl="0" indent="0" algn="l" rtl="0">
              <a:spcBef>
                <a:spcPts val="0"/>
              </a:spcBef>
              <a:buClr>
                <a:srgbClr val="888888"/>
              </a:buClr>
              <a:buSzPct val="25000"/>
              <a:buFont typeface="Arial"/>
              <a:buNone/>
            </a:pPr>
            <a:r>
              <a:rPr lang="en-US" sz="2000" b="0" i="0" u="none" strike="noStrike" cap="none">
                <a:solidFill>
                  <a:srgbClr val="888888"/>
                </a:solidFill>
                <a:latin typeface="Calibri"/>
                <a:ea typeface="Calibri"/>
                <a:cs typeface="Calibri"/>
                <a:sym typeface="Calibri"/>
              </a:rPr>
              <a:t>Use Case Scenarios</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a:spcAft>
                <a:spcPts val="1200"/>
              </a:spcAft>
            </a:pPr>
            <a:r>
              <a:rPr lang="en-US" dirty="0" smtClean="0"/>
              <a:t>What is the Automated Threats project?</a:t>
            </a:r>
          </a:p>
          <a:p>
            <a:pPr>
              <a:spcAft>
                <a:spcPts val="1200"/>
              </a:spcAft>
            </a:pPr>
            <a:r>
              <a:rPr lang="en-US" dirty="0" smtClean="0"/>
              <a:t>How to use the ontology</a:t>
            </a:r>
          </a:p>
          <a:p>
            <a:pPr>
              <a:spcAft>
                <a:spcPts val="1200"/>
              </a:spcAft>
            </a:pPr>
            <a:r>
              <a:rPr lang="en-US" dirty="0" smtClean="0"/>
              <a:t>What</a:t>
            </a:r>
            <a:r>
              <a:rPr lang="mr-IN" dirty="0" smtClean="0"/>
              <a:t>’</a:t>
            </a:r>
            <a:r>
              <a:rPr lang="en-US" dirty="0" smtClean="0"/>
              <a:t>s new in versions 1.1 and 1.2?</a:t>
            </a:r>
          </a:p>
          <a:p>
            <a:pPr>
              <a:spcAft>
                <a:spcPts val="1200"/>
              </a:spcAft>
            </a:pPr>
            <a:r>
              <a:rPr lang="en-US" dirty="0" smtClean="0"/>
              <a:t>Automated threats explained</a:t>
            </a:r>
          </a:p>
          <a:p>
            <a:pPr>
              <a:spcAft>
                <a:spcPts val="1200"/>
              </a:spcAft>
            </a:pPr>
            <a:r>
              <a:rPr lang="en-US" dirty="0" smtClean="0"/>
              <a:t>Countermeasures explained</a:t>
            </a:r>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Agenda</a:t>
            </a:r>
          </a:p>
          <a:p>
            <a:endParaRPr lang="en-US" dirty="0"/>
          </a:p>
        </p:txBody>
      </p:sp>
      <p:pic>
        <p:nvPicPr>
          <p:cNvPr id="7" name="Picture 6"/>
          <p:cNvPicPr>
            <a:picLocks noChangeAspect="1"/>
          </p:cNvPicPr>
          <p:nvPr/>
        </p:nvPicPr>
        <p:blipFill>
          <a:blip r:embed="rId3">
            <a:grayscl/>
          </a:blip>
          <a:stretch>
            <a:fillRect/>
          </a:stretch>
        </p:blipFill>
        <p:spPr>
          <a:xfrm>
            <a:off x="746554" y="3612600"/>
            <a:ext cx="1206551" cy="1777136"/>
          </a:xfrm>
          <a:prstGeom prst="rect">
            <a:avLst/>
          </a:prstGeom>
        </p:spPr>
      </p:pic>
      <p:sp>
        <p:nvSpPr>
          <p:cNvPr id="8" name="Rectangle 7"/>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Post Pizza</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1346599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1</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1. Defining </a:t>
            </a:r>
            <a:r>
              <a:rPr lang="en-US" dirty="0"/>
              <a:t>application development security </a:t>
            </a:r>
            <a:r>
              <a:rPr lang="en-US" dirty="0" smtClean="0"/>
              <a:t>requirements</a:t>
            </a:r>
            <a:endParaRPr lang="en-US" dirty="0"/>
          </a:p>
        </p:txBody>
      </p:sp>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Information Security Manager</a:t>
            </a:r>
            <a:endParaRPr lang="en-US" sz="1200" dirty="0">
              <a:solidFill>
                <a:schemeClr val="tx1">
                  <a:lumMod val="50000"/>
                  <a:lumOff val="50000"/>
                </a:schemeClr>
              </a:solidFill>
            </a:endParaRPr>
          </a:p>
        </p:txBody>
      </p:sp>
      <p:pic>
        <p:nvPicPr>
          <p:cNvPr id="7" name="Picture 6"/>
          <p:cNvPicPr>
            <a:picLocks noChangeAspect="1"/>
          </p:cNvPicPr>
          <p:nvPr/>
        </p:nvPicPr>
        <p:blipFill>
          <a:blip r:embed="rId3">
            <a:grayscl/>
          </a:blip>
          <a:stretch>
            <a:fillRect/>
          </a:stretch>
        </p:blipFill>
        <p:spPr>
          <a:xfrm>
            <a:off x="852006" y="3381025"/>
            <a:ext cx="1254252" cy="2002536"/>
          </a:xfrm>
          <a:prstGeom prst="rect">
            <a:avLst/>
          </a:prstGeom>
        </p:spPr>
      </p:pic>
    </p:spTree>
    <p:extLst>
      <p:ext uri="{BB962C8B-B14F-4D97-AF65-F5344CB8AC3E}">
        <p14:creationId xmlns:p14="http://schemas.microsoft.com/office/powerpoint/2010/main" val="370533096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2</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2. Sharing </a:t>
            </a:r>
            <a:r>
              <a:rPr lang="en-US" dirty="0"/>
              <a:t>intelligence within a </a:t>
            </a:r>
            <a:r>
              <a:rPr lang="en-US" dirty="0" smtClean="0"/>
              <a:t>sector</a:t>
            </a:r>
            <a:endParaRPr lang="en-US" dirty="0"/>
          </a:p>
        </p:txBody>
      </p:sp>
      <p:pic>
        <p:nvPicPr>
          <p:cNvPr id="2" name="Picture 1"/>
          <p:cNvPicPr>
            <a:picLocks noChangeAspect="1"/>
          </p:cNvPicPr>
          <p:nvPr/>
        </p:nvPicPr>
        <p:blipFill>
          <a:blip r:embed="rId3">
            <a:grayscl/>
          </a:blip>
          <a:stretch>
            <a:fillRect/>
          </a:stretch>
        </p:blipFill>
        <p:spPr>
          <a:xfrm>
            <a:off x="922086" y="3240000"/>
            <a:ext cx="1152144" cy="2118360"/>
          </a:xfrm>
          <a:prstGeom prst="rect">
            <a:avLst/>
          </a:prstGeom>
        </p:spPr>
      </p:pic>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CISO</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2868970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3</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3. Exchanging </a:t>
            </a:r>
            <a:r>
              <a:rPr lang="en-US" dirty="0"/>
              <a:t>threat data between </a:t>
            </a:r>
            <a:r>
              <a:rPr lang="en-US" dirty="0" smtClean="0"/>
              <a:t>CERTs</a:t>
            </a:r>
          </a:p>
        </p:txBody>
      </p:sp>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Analyst</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1061412" y="3509988"/>
            <a:ext cx="746760" cy="1859280"/>
          </a:xfrm>
          <a:prstGeom prst="rect">
            <a:avLst/>
          </a:prstGeom>
        </p:spPr>
      </p:pic>
    </p:spTree>
    <p:extLst>
      <p:ext uri="{BB962C8B-B14F-4D97-AF65-F5344CB8AC3E}">
        <p14:creationId xmlns:p14="http://schemas.microsoft.com/office/powerpoint/2010/main" val="33087248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4</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4. Enhancing </a:t>
            </a:r>
            <a:r>
              <a:rPr lang="en-US" dirty="0"/>
              <a:t>application penetration test </a:t>
            </a:r>
            <a:r>
              <a:rPr lang="en-US" dirty="0" smtClean="0"/>
              <a:t>findings</a:t>
            </a:r>
            <a:endParaRPr lang="en-US" dirty="0"/>
          </a:p>
        </p:txBody>
      </p:sp>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Penetration Test Lead</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1014745" y="3416808"/>
            <a:ext cx="818388" cy="1930908"/>
          </a:xfrm>
          <a:prstGeom prst="rect">
            <a:avLst/>
          </a:prstGeom>
        </p:spPr>
      </p:pic>
    </p:spTree>
    <p:extLst>
      <p:ext uri="{BB962C8B-B14F-4D97-AF65-F5344CB8AC3E}">
        <p14:creationId xmlns:p14="http://schemas.microsoft.com/office/powerpoint/2010/main" val="40236744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5</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5. Specifying </a:t>
            </a:r>
            <a:r>
              <a:rPr lang="en-US" dirty="0"/>
              <a:t>service acquisition </a:t>
            </a:r>
            <a:r>
              <a:rPr lang="en-US" dirty="0" smtClean="0"/>
              <a:t>needs</a:t>
            </a:r>
          </a:p>
        </p:txBody>
      </p:sp>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Purchasing Manager</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1029510" y="3115739"/>
            <a:ext cx="822960" cy="2237232"/>
          </a:xfrm>
          <a:prstGeom prst="rect">
            <a:avLst/>
          </a:prstGeom>
        </p:spPr>
      </p:pic>
    </p:spTree>
    <p:extLst>
      <p:ext uri="{BB962C8B-B14F-4D97-AF65-F5344CB8AC3E}">
        <p14:creationId xmlns:p14="http://schemas.microsoft.com/office/powerpoint/2010/main" val="25399374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Use Case Scenario 6</a:t>
            </a:r>
          </a:p>
          <a:p>
            <a:endParaRPr lang="en-US" dirty="0"/>
          </a:p>
        </p:txBody>
      </p:sp>
      <p:sp>
        <p:nvSpPr>
          <p:cNvPr id="8" name="Content Placeholder 1"/>
          <p:cNvSpPr>
            <a:spLocks noGrp="1"/>
          </p:cNvSpPr>
          <p:nvPr>
            <p:ph idx="1"/>
          </p:nvPr>
        </p:nvSpPr>
        <p:spPr>
          <a:xfrm>
            <a:off x="2915478" y="274638"/>
            <a:ext cx="5755447" cy="5453591"/>
          </a:xfrm>
        </p:spPr>
        <p:txBody>
          <a:bodyPr/>
          <a:lstStyle/>
          <a:p>
            <a:pPr marL="0" indent="0">
              <a:spcAft>
                <a:spcPts val="1200"/>
              </a:spcAft>
              <a:buNone/>
            </a:pPr>
            <a:r>
              <a:rPr lang="en-US" dirty="0" smtClean="0"/>
              <a:t>6. Characterising </a:t>
            </a:r>
            <a:r>
              <a:rPr lang="en-US" dirty="0"/>
              <a:t>vendor services</a:t>
            </a:r>
          </a:p>
        </p:txBody>
      </p:sp>
      <p:sp>
        <p:nvSpPr>
          <p:cNvPr id="6" name="Rectangle 5"/>
          <p:cNvSpPr/>
          <p:nvPr/>
        </p:nvSpPr>
        <p:spPr>
          <a:xfrm>
            <a:off x="515988" y="5466762"/>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Vendor Sales Rep</a:t>
            </a:r>
            <a:endParaRPr lang="en-US" sz="1200" dirty="0">
              <a:solidFill>
                <a:schemeClr val="tx1">
                  <a:lumMod val="50000"/>
                  <a:lumOff val="50000"/>
                </a:schemeClr>
              </a:solidFill>
            </a:endParaRPr>
          </a:p>
        </p:txBody>
      </p:sp>
      <p:pic>
        <p:nvPicPr>
          <p:cNvPr id="7" name="Picture 6"/>
          <p:cNvPicPr>
            <a:picLocks noChangeAspect="1"/>
          </p:cNvPicPr>
          <p:nvPr/>
        </p:nvPicPr>
        <p:blipFill>
          <a:blip r:embed="rId3">
            <a:grayscl/>
          </a:blip>
          <a:stretch>
            <a:fillRect/>
          </a:stretch>
        </p:blipFill>
        <p:spPr>
          <a:xfrm>
            <a:off x="855180" y="3259456"/>
            <a:ext cx="1252728" cy="2109216"/>
          </a:xfrm>
          <a:prstGeom prst="rect">
            <a:avLst/>
          </a:prstGeom>
        </p:spPr>
      </p:pic>
    </p:spTree>
    <p:extLst>
      <p:ext uri="{BB962C8B-B14F-4D97-AF65-F5344CB8AC3E}">
        <p14:creationId xmlns:p14="http://schemas.microsoft.com/office/powerpoint/2010/main" val="5329411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722312" y="4406900"/>
            <a:ext cx="7772400" cy="1362075"/>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004685"/>
              </a:buClr>
              <a:buSzPct val="25000"/>
              <a:buFont typeface="Calibri"/>
              <a:buNone/>
            </a:pPr>
            <a:r>
              <a:rPr lang="en-US" sz="4000" b="1" i="0" u="none" strike="noStrike" cap="none">
                <a:solidFill>
                  <a:srgbClr val="004685"/>
                </a:solidFill>
                <a:latin typeface="Calibri"/>
                <a:ea typeface="Calibri"/>
                <a:cs typeface="Calibri"/>
                <a:sym typeface="Calibri"/>
              </a:rPr>
              <a:t>SO, WHAT’S NEW?</a:t>
            </a:r>
          </a:p>
        </p:txBody>
      </p:sp>
      <p:sp>
        <p:nvSpPr>
          <p:cNvPr id="220" name="Shape 220"/>
          <p:cNvSpPr txBox="1">
            <a:spLocks noGrp="1"/>
          </p:cNvSpPr>
          <p:nvPr>
            <p:ph type="body" idx="1"/>
          </p:nvPr>
        </p:nvSpPr>
        <p:spPr>
          <a:xfrm>
            <a:off x="722312" y="2906713"/>
            <a:ext cx="7772400" cy="1500187"/>
          </a:xfrm>
          <a:prstGeom prst="rect">
            <a:avLst/>
          </a:prstGeom>
          <a:noFill/>
          <a:ln>
            <a:noFill/>
          </a:ln>
        </p:spPr>
        <p:txBody>
          <a:bodyPr wrap="square" lIns="91425" tIns="45700" rIns="91425" bIns="45700" anchor="b" anchorCtr="0">
            <a:noAutofit/>
          </a:bodyPr>
          <a:lstStyle/>
          <a:p>
            <a:pPr marL="0" marR="0" lvl="0" indent="0" algn="l" rtl="0">
              <a:spcBef>
                <a:spcPts val="0"/>
              </a:spcBef>
              <a:buClr>
                <a:srgbClr val="888888"/>
              </a:buClr>
              <a:buSzPct val="25000"/>
              <a:buFont typeface="Arial"/>
              <a:buNone/>
            </a:pPr>
            <a:r>
              <a:rPr lang="en-US" dirty="0"/>
              <a:t>As of </a:t>
            </a:r>
            <a:r>
              <a:rPr lang="en-US" dirty="0" smtClean="0"/>
              <a:t>March </a:t>
            </a:r>
            <a:r>
              <a:rPr lang="en-US" dirty="0"/>
              <a:t>2018</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What’s New in v1.1?</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smtClean="0"/>
              <a:t>v1.1 November 2016</a:t>
            </a:r>
          </a:p>
          <a:p>
            <a:pPr>
              <a:spcAft>
                <a:spcPts val="1200"/>
              </a:spcAft>
            </a:pPr>
            <a:r>
              <a:rPr lang="en-US" dirty="0"/>
              <a:t>Introduction of 14 countermeasure classes</a:t>
            </a:r>
          </a:p>
          <a:p>
            <a:pPr>
              <a:spcAft>
                <a:spcPts val="1200"/>
              </a:spcAft>
            </a:pPr>
            <a:r>
              <a:rPr lang="en-US" dirty="0" smtClean="0"/>
              <a:t>Application </a:t>
            </a:r>
            <a:r>
              <a:rPr lang="en-US" dirty="0"/>
              <a:t>of generic countermeasures to specific threats</a:t>
            </a:r>
          </a:p>
          <a:p>
            <a:pPr>
              <a:spcAft>
                <a:spcPts val="1200"/>
              </a:spcAft>
            </a:pPr>
            <a:r>
              <a:rPr lang="en-US" dirty="0"/>
              <a:t>More threat specific symptoms</a:t>
            </a:r>
          </a:p>
          <a:p>
            <a:pPr>
              <a:spcAft>
                <a:spcPts val="1200"/>
              </a:spcAft>
            </a:pPr>
            <a:endParaRPr lang="en-US" dirty="0" smtClean="0"/>
          </a:p>
          <a:p>
            <a:pPr marL="0" indent="0">
              <a:spcAft>
                <a:spcPts val="1200"/>
              </a:spcAft>
              <a:buNone/>
            </a:pPr>
            <a:endParaRPr lang="en-US" dirty="0"/>
          </a:p>
        </p:txBody>
      </p:sp>
      <p:pic>
        <p:nvPicPr>
          <p:cNvPr id="5" name="Picture 4"/>
          <p:cNvPicPr>
            <a:picLocks noChangeAspect="1"/>
          </p:cNvPicPr>
          <p:nvPr/>
        </p:nvPicPr>
        <p:blipFill>
          <a:blip r:embed="rId3">
            <a:grayscl/>
          </a:blip>
          <a:stretch>
            <a:fillRect/>
          </a:stretch>
        </p:blipFill>
        <p:spPr>
          <a:xfrm>
            <a:off x="800613" y="3243600"/>
            <a:ext cx="1316736" cy="2135124"/>
          </a:xfrm>
          <a:prstGeom prst="rect">
            <a:avLst/>
          </a:prstGeom>
        </p:spPr>
      </p:pic>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Analyst</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453313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What’s New in v1.2?</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smtClean="0"/>
              <a:t>v1.2 February 2018</a:t>
            </a:r>
          </a:p>
          <a:p>
            <a:pPr>
              <a:spcAft>
                <a:spcPts val="1200"/>
              </a:spcAft>
            </a:pPr>
            <a:r>
              <a:rPr lang="en-US" dirty="0"/>
              <a:t>Changes to OWASP Automated Threats</a:t>
            </a:r>
          </a:p>
          <a:p>
            <a:pPr lvl="1">
              <a:spcAft>
                <a:spcPts val="1200"/>
              </a:spcAft>
            </a:pPr>
            <a:r>
              <a:rPr lang="en-US" dirty="0" smtClean="0"/>
              <a:t> </a:t>
            </a:r>
            <a:r>
              <a:rPr lang="en-US" b="1" dirty="0" smtClean="0"/>
              <a:t>OAT</a:t>
            </a:r>
            <a:r>
              <a:rPr lang="en-US" b="1" dirty="0"/>
              <a:t>-021 </a:t>
            </a:r>
            <a:r>
              <a:rPr lang="en-US" dirty="0"/>
              <a:t>Denial of Inventory (new!)</a:t>
            </a:r>
          </a:p>
          <a:p>
            <a:pPr lvl="1">
              <a:spcAft>
                <a:spcPts val="1200"/>
              </a:spcAft>
            </a:pPr>
            <a:r>
              <a:rPr lang="en-US" dirty="0" smtClean="0"/>
              <a:t> </a:t>
            </a:r>
            <a:r>
              <a:rPr lang="en-US" b="1" dirty="0" smtClean="0"/>
              <a:t>OAT</a:t>
            </a:r>
            <a:r>
              <a:rPr lang="en-US" b="1" dirty="0"/>
              <a:t>-009 </a:t>
            </a:r>
            <a:r>
              <a:rPr lang="en-US" dirty="0"/>
              <a:t>CAPTCHA Bypass -&gt; CAPTCHA Defeat </a:t>
            </a:r>
          </a:p>
          <a:p>
            <a:pPr>
              <a:spcAft>
                <a:spcPts val="1200"/>
              </a:spcAft>
            </a:pPr>
            <a:r>
              <a:rPr lang="en-US" dirty="0"/>
              <a:t>Refining Countermeasures </a:t>
            </a:r>
          </a:p>
          <a:p>
            <a:pPr>
              <a:spcAft>
                <a:spcPts val="1200"/>
              </a:spcAft>
            </a:pPr>
            <a:r>
              <a:rPr lang="en-US" dirty="0"/>
              <a:t>Better matching Threats and Countermeasures </a:t>
            </a:r>
          </a:p>
          <a:p>
            <a:pPr>
              <a:spcAft>
                <a:spcPts val="1200"/>
              </a:spcAft>
            </a:pPr>
            <a:r>
              <a:rPr lang="en-US" dirty="0"/>
              <a:t>Fixing typos and layout errors </a:t>
            </a:r>
          </a:p>
          <a:p>
            <a:pPr>
              <a:spcAft>
                <a:spcPts val="1200"/>
              </a:spcAft>
            </a:pPr>
            <a:endParaRPr lang="en-US" dirty="0" smtClean="0"/>
          </a:p>
          <a:p>
            <a:pPr marL="0" indent="0">
              <a:spcAft>
                <a:spcPts val="1200"/>
              </a:spcAft>
              <a:buNone/>
            </a:pPr>
            <a:endParaRPr lang="en-US" dirty="0"/>
          </a:p>
        </p:txBody>
      </p:sp>
      <p:pic>
        <p:nvPicPr>
          <p:cNvPr id="5" name="Picture 4"/>
          <p:cNvPicPr>
            <a:picLocks noChangeAspect="1"/>
          </p:cNvPicPr>
          <p:nvPr/>
        </p:nvPicPr>
        <p:blipFill>
          <a:blip r:embed="rId3">
            <a:grayscl/>
          </a:blip>
          <a:stretch>
            <a:fillRect/>
          </a:stretch>
        </p:blipFill>
        <p:spPr>
          <a:xfrm>
            <a:off x="746554" y="3612600"/>
            <a:ext cx="1206551" cy="1777136"/>
          </a:xfrm>
          <a:prstGeom prst="rect">
            <a:avLst/>
          </a:prstGeom>
        </p:spPr>
      </p:pic>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Other Thingies</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4533131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Project Review 2016</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Type of Project:  </a:t>
            </a:r>
          </a:p>
          <a:p>
            <a:pPr lvl="1">
              <a:spcAft>
                <a:spcPts val="1200"/>
              </a:spcAft>
            </a:pPr>
            <a:r>
              <a:rPr lang="en-US" dirty="0"/>
              <a:t>Documentation</a:t>
            </a:r>
          </a:p>
          <a:p>
            <a:pPr>
              <a:spcAft>
                <a:spcPts val="1200"/>
              </a:spcAft>
            </a:pPr>
            <a:r>
              <a:rPr lang="en-US" dirty="0"/>
              <a:t>Purpose of Review:  </a:t>
            </a:r>
          </a:p>
          <a:p>
            <a:pPr lvl="1">
              <a:spcAft>
                <a:spcPts val="1200"/>
              </a:spcAft>
            </a:pPr>
            <a:r>
              <a:rPr lang="en-US" dirty="0"/>
              <a:t>Incubator to Lab</a:t>
            </a:r>
          </a:p>
          <a:p>
            <a:pPr>
              <a:spcAft>
                <a:spcPts val="1200"/>
              </a:spcAft>
            </a:pPr>
            <a:r>
              <a:rPr lang="en-US" dirty="0"/>
              <a:t>Overall Status:  </a:t>
            </a:r>
          </a:p>
          <a:p>
            <a:pPr lvl="1">
              <a:spcAft>
                <a:spcPts val="1200"/>
              </a:spcAft>
            </a:pPr>
            <a:r>
              <a:rPr lang="en-US" dirty="0"/>
              <a:t>On Track: Project is progressing quite well</a:t>
            </a:r>
          </a:p>
          <a:p>
            <a:pPr>
              <a:spcAft>
                <a:spcPts val="1200"/>
              </a:spcAft>
            </a:pPr>
            <a:r>
              <a:rPr lang="en-US" dirty="0"/>
              <a:t>Reviewers:</a:t>
            </a:r>
          </a:p>
          <a:p>
            <a:pPr lvl="1">
              <a:spcAft>
                <a:spcPts val="1200"/>
              </a:spcAft>
            </a:pPr>
            <a:r>
              <a:rPr lang="en-US" dirty="0"/>
              <a:t>Matt </a:t>
            </a:r>
            <a:r>
              <a:rPr lang="en-US" dirty="0" err="1"/>
              <a:t>Tesauro</a:t>
            </a:r>
            <a:r>
              <a:rPr lang="en-US" dirty="0"/>
              <a:t>, Igor </a:t>
            </a:r>
            <a:r>
              <a:rPr lang="en-US" dirty="0" err="1"/>
              <a:t>Andriushchenko</a:t>
            </a:r>
            <a:r>
              <a:rPr lang="en-US" dirty="0"/>
              <a:t>, and Gabriel Mendez </a:t>
            </a:r>
            <a:r>
              <a:rPr lang="en-US" dirty="0" err="1" smtClean="0"/>
              <a:t>Justiniano</a:t>
            </a:r>
            <a:endParaRPr lang="en-US" dirty="0"/>
          </a:p>
          <a:p>
            <a:pPr>
              <a:spcAft>
                <a:spcPts val="1200"/>
              </a:spcAft>
            </a:pPr>
            <a:r>
              <a:rPr lang="en-US" dirty="0"/>
              <a:t>Reviewed Nov 2016, promoted to Labs status Sep 2017</a:t>
            </a:r>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453313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722312" y="4406900"/>
            <a:ext cx="7772400" cy="1362075"/>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004685"/>
              </a:buClr>
              <a:buSzPct val="25000"/>
              <a:buFont typeface="Calibri"/>
              <a:buNone/>
            </a:pPr>
            <a:r>
              <a:rPr lang="en-US" sz="4000" b="1" i="0" u="none" strike="noStrike" cap="none">
                <a:solidFill>
                  <a:srgbClr val="004685"/>
                </a:solidFill>
                <a:latin typeface="Calibri"/>
                <a:ea typeface="Calibri"/>
                <a:cs typeface="Calibri"/>
                <a:sym typeface="Calibri"/>
              </a:rPr>
              <a:t>WHAT IS THIS PROJECT ABOUT?</a:t>
            </a:r>
          </a:p>
        </p:txBody>
      </p:sp>
      <p:sp>
        <p:nvSpPr>
          <p:cNvPr id="98" name="Shape 98"/>
          <p:cNvSpPr txBox="1">
            <a:spLocks noGrp="1"/>
          </p:cNvSpPr>
          <p:nvPr>
            <p:ph type="body" idx="1"/>
          </p:nvPr>
        </p:nvSpPr>
        <p:spPr>
          <a:xfrm>
            <a:off x="722312" y="2906713"/>
            <a:ext cx="7772400" cy="1500187"/>
          </a:xfrm>
          <a:prstGeom prst="rect">
            <a:avLst/>
          </a:prstGeom>
          <a:noFill/>
          <a:ln>
            <a:noFill/>
          </a:ln>
        </p:spPr>
        <p:txBody>
          <a:bodyPr wrap="square" lIns="91425" tIns="45700" rIns="91425" bIns="45700" anchor="b" anchorCtr="0">
            <a:noAutofit/>
          </a:bodyPr>
          <a:lstStyle/>
          <a:p>
            <a:pPr marL="0" marR="0" lvl="0" indent="0" algn="l" rtl="0">
              <a:spcBef>
                <a:spcPts val="0"/>
              </a:spcBef>
              <a:buClr>
                <a:srgbClr val="888888"/>
              </a:buClr>
              <a:buSzPct val="25000"/>
              <a:buFont typeface="Arial"/>
              <a:buNone/>
            </a:pPr>
            <a:r>
              <a:rPr lang="en-US" sz="2000" b="0" i="0" u="none" strike="noStrike" cap="none">
                <a:solidFill>
                  <a:srgbClr val="888888"/>
                </a:solidFill>
                <a:latin typeface="Calibri"/>
                <a:ea typeface="Calibri"/>
                <a:cs typeface="Calibri"/>
                <a:sym typeface="Calibri"/>
              </a:rPr>
              <a:t>OWASP Automated Threats to Web Applications</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722312" y="4406900"/>
            <a:ext cx="8421688" cy="1362075"/>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004685"/>
              </a:buClr>
              <a:buSzPct val="25000"/>
              <a:buFont typeface="Calibri"/>
              <a:buNone/>
            </a:pPr>
            <a:r>
              <a:rPr lang="en-US" sz="4000" b="1" i="0" u="none" strike="noStrike" cap="none" dirty="0" smtClean="0">
                <a:solidFill>
                  <a:srgbClr val="004685"/>
                </a:solidFill>
                <a:latin typeface="Calibri"/>
                <a:ea typeface="Calibri"/>
                <a:cs typeface="Calibri"/>
                <a:sym typeface="Calibri"/>
              </a:rPr>
              <a:t>WALK </a:t>
            </a:r>
            <a:r>
              <a:rPr lang="en-US" sz="4000" b="1" i="0" u="none" strike="noStrike" cap="none" dirty="0">
                <a:solidFill>
                  <a:srgbClr val="004685"/>
                </a:solidFill>
                <a:latin typeface="Calibri"/>
                <a:ea typeface="Calibri"/>
                <a:cs typeface="Calibri"/>
                <a:sym typeface="Calibri"/>
              </a:rPr>
              <a:t>THROUGH </a:t>
            </a:r>
            <a:r>
              <a:rPr lang="en-US" sz="4000" b="1" i="0" u="none" strike="noStrike" cap="none" dirty="0" smtClean="0">
                <a:solidFill>
                  <a:srgbClr val="004685"/>
                </a:solidFill>
                <a:latin typeface="Calibri"/>
                <a:ea typeface="Calibri"/>
                <a:cs typeface="Calibri"/>
                <a:sym typeface="Calibri"/>
              </a:rPr>
              <a:t>OF SOME </a:t>
            </a:r>
            <a:r>
              <a:rPr lang="en-US" sz="4000" b="1" i="0" u="none" strike="noStrike" cap="none" dirty="0">
                <a:solidFill>
                  <a:srgbClr val="004685"/>
                </a:solidFill>
                <a:latin typeface="Calibri"/>
                <a:ea typeface="Calibri"/>
                <a:cs typeface="Calibri"/>
                <a:sym typeface="Calibri"/>
              </a:rPr>
              <a:t>EXAMPLES</a:t>
            </a:r>
          </a:p>
        </p:txBody>
      </p:sp>
      <p:sp>
        <p:nvSpPr>
          <p:cNvPr id="272" name="Shape 272"/>
          <p:cNvSpPr txBox="1">
            <a:spLocks noGrp="1"/>
          </p:cNvSpPr>
          <p:nvPr>
            <p:ph type="body" idx="1"/>
          </p:nvPr>
        </p:nvSpPr>
        <p:spPr>
          <a:xfrm>
            <a:off x="722312" y="2906713"/>
            <a:ext cx="7772400" cy="1500187"/>
          </a:xfrm>
          <a:prstGeom prst="rect">
            <a:avLst/>
          </a:prstGeom>
          <a:noFill/>
          <a:ln>
            <a:noFill/>
          </a:ln>
        </p:spPr>
        <p:txBody>
          <a:bodyPr wrap="square" lIns="91425" tIns="45700" rIns="91425" bIns="45700" anchor="b" anchorCtr="0">
            <a:noAutofit/>
          </a:bodyPr>
          <a:lstStyle/>
          <a:p>
            <a:pPr marL="0" marR="0" lvl="0" indent="0" algn="l" rtl="0">
              <a:spcBef>
                <a:spcPts val="0"/>
              </a:spcBef>
              <a:buClr>
                <a:srgbClr val="888888"/>
              </a:buClr>
              <a:buSzPct val="25000"/>
              <a:buFont typeface="Arial"/>
              <a:buNone/>
            </a:pPr>
            <a:r>
              <a:rPr lang="en-US" sz="2000" b="0" i="0" u="none" strike="noStrike" cap="none">
                <a:solidFill>
                  <a:srgbClr val="888888"/>
                </a:solidFill>
                <a:latin typeface="Calibri"/>
                <a:ea typeface="Calibri"/>
                <a:cs typeface="Calibri"/>
                <a:sym typeface="Calibri"/>
              </a:rPr>
              <a:t>OWASP Automated Threats</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Account Takeover</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Business problem</a:t>
            </a:r>
          </a:p>
          <a:p>
            <a:pPr lvl="1">
              <a:spcAft>
                <a:spcPts val="1200"/>
              </a:spcAft>
            </a:pPr>
            <a:r>
              <a:rPr lang="en-US" dirty="0"/>
              <a:t>Attacker takes over accounts of legitimate </a:t>
            </a:r>
            <a:r>
              <a:rPr lang="en-US" dirty="0" smtClean="0"/>
              <a:t>users, customer complaints, reduced customer service performance, data changed without consent, lost product/service</a:t>
            </a:r>
            <a:endParaRPr lang="en-US" dirty="0"/>
          </a:p>
          <a:p>
            <a:pPr>
              <a:spcAft>
                <a:spcPts val="1200"/>
              </a:spcAft>
            </a:pPr>
            <a:r>
              <a:rPr lang="en-US" dirty="0"/>
              <a:t>Technical threats </a:t>
            </a:r>
          </a:p>
          <a:p>
            <a:pPr lvl="1">
              <a:spcAft>
                <a:spcPts val="1200"/>
              </a:spcAft>
            </a:pPr>
            <a:r>
              <a:rPr lang="en-US" dirty="0" smtClean="0"/>
              <a:t> </a:t>
            </a:r>
            <a:r>
              <a:rPr lang="en-US" b="1" dirty="0" smtClean="0"/>
              <a:t>OAT</a:t>
            </a:r>
            <a:r>
              <a:rPr lang="en-US" b="1" dirty="0"/>
              <a:t>-007 </a:t>
            </a:r>
            <a:r>
              <a:rPr lang="en-US" dirty="0" smtClean="0"/>
              <a:t>Credential </a:t>
            </a:r>
            <a:r>
              <a:rPr lang="en-US" dirty="0"/>
              <a:t>Cracking</a:t>
            </a:r>
          </a:p>
          <a:p>
            <a:pPr lvl="1">
              <a:spcAft>
                <a:spcPts val="1200"/>
              </a:spcAft>
            </a:pPr>
            <a:r>
              <a:rPr lang="en-US" dirty="0" smtClean="0"/>
              <a:t> </a:t>
            </a:r>
            <a:r>
              <a:rPr lang="en-US" b="1" dirty="0" smtClean="0"/>
              <a:t>OAT</a:t>
            </a:r>
            <a:r>
              <a:rPr lang="en-US" b="1" dirty="0"/>
              <a:t>-008 </a:t>
            </a:r>
            <a:r>
              <a:rPr lang="en-US" dirty="0" smtClean="0"/>
              <a:t>Credential </a:t>
            </a:r>
            <a:r>
              <a:rPr lang="en-US" dirty="0"/>
              <a:t>Stuffing</a:t>
            </a:r>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233871467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85" name="Shape 285"/>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OAT-007 </a:t>
            </a:r>
            <a:r>
              <a:rPr lang="en-US" sz="2400" b="1" i="0" u="none" strike="noStrike" cap="none">
                <a:solidFill>
                  <a:schemeClr val="dk1"/>
                </a:solidFill>
                <a:latin typeface="Calibri"/>
                <a:ea typeface="Calibri"/>
                <a:cs typeface="Calibri"/>
                <a:sym typeface="Calibri"/>
              </a:rPr>
              <a:t>Credential Cracking</a:t>
            </a:r>
          </a:p>
          <a:p>
            <a:pPr marL="0" marR="0" lvl="0" indent="0" algn="l" rtl="0">
              <a:lnSpc>
                <a:spcPct val="90000"/>
              </a:lnSpc>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Identify valid login credentials by trying different values for usernames and/or passwords.</a:t>
            </a:r>
          </a:p>
        </p:txBody>
      </p:sp>
      <p:sp>
        <p:nvSpPr>
          <p:cNvPr id="286" name="Shape 286"/>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0" u="none" cap="small">
                <a:solidFill>
                  <a:schemeClr val="lt1"/>
                </a:solidFill>
                <a:latin typeface="Calibri"/>
                <a:ea typeface="Calibri"/>
                <a:cs typeface="Calibri"/>
                <a:sym typeface="Calibri"/>
              </a:rPr>
              <a:t>OAT-007 Credential Cracking</a:t>
            </a:r>
          </a:p>
        </p:txBody>
      </p:sp>
      <p:sp>
        <p:nvSpPr>
          <p:cNvPr id="287" name="Shape 287"/>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F7F7F"/>
              </a:buClr>
              <a:buSzPct val="25000"/>
              <a:buFont typeface="Arial"/>
              <a:buNone/>
            </a:pPr>
            <a:r>
              <a:rPr lang="en-US" sz="1200" b="0" u="none">
                <a:solidFill>
                  <a:srgbClr val="7F7F7F"/>
                </a:solidFill>
                <a:latin typeface="Calibri"/>
                <a:ea typeface="Calibri"/>
                <a:cs typeface="Calibri"/>
                <a:sym typeface="Calibri"/>
              </a:rPr>
              <a:t>AKA Brute-force attacks against sign-in; Brute forcing log-in credentials; Brute-force password cracking; Cracking login credentials; Password brute-forcing; Password cracking; Reverse brute force attack; Username cracking; Username enumeration</a:t>
            </a:r>
          </a:p>
        </p:txBody>
      </p:sp>
      <p:pic>
        <p:nvPicPr>
          <p:cNvPr id="288" name="Shape 288" descr="oat-007.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95" name="Shape 295"/>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OAT-008 </a:t>
            </a:r>
            <a:r>
              <a:rPr lang="en-US" sz="2400" b="1" i="0" u="none" strike="noStrike" cap="none">
                <a:solidFill>
                  <a:schemeClr val="dk1"/>
                </a:solidFill>
                <a:latin typeface="Calibri"/>
                <a:ea typeface="Calibri"/>
                <a:cs typeface="Calibri"/>
                <a:sym typeface="Calibri"/>
              </a:rPr>
              <a:t>Credential Stuffing</a:t>
            </a:r>
          </a:p>
          <a:p>
            <a:pPr marL="0" marR="0" lvl="0" indent="0" algn="l" rtl="0">
              <a:lnSpc>
                <a:spcPct val="90000"/>
              </a:lnSpc>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Mass log in attempts used to verify the validity of stolen username/password pairs.</a:t>
            </a:r>
          </a:p>
        </p:txBody>
      </p:sp>
      <p:sp>
        <p:nvSpPr>
          <p:cNvPr id="296" name="Shape 296"/>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OAT-008 Credential Stuffing</a:t>
            </a:r>
          </a:p>
        </p:txBody>
      </p:sp>
      <p:sp>
        <p:nvSpPr>
          <p:cNvPr id="297" name="Shape 297"/>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F7F7F"/>
              </a:buClr>
              <a:buSzPct val="25000"/>
              <a:buFont typeface="Arial"/>
              <a:buNone/>
            </a:pPr>
            <a:r>
              <a:rPr lang="en-US" sz="1200">
                <a:solidFill>
                  <a:srgbClr val="7F7F7F"/>
                </a:solidFill>
                <a:latin typeface="Calibri"/>
                <a:ea typeface="Calibri"/>
                <a:cs typeface="Calibri"/>
                <a:sym typeface="Calibri"/>
              </a:rPr>
              <a:t>AKA Account checker attack; Account checking; Account takeover; Account takeover attack; Login Stuffing; Password list attack; Password re-use; Stolen credentials; Use of stolen credentials</a:t>
            </a:r>
          </a:p>
        </p:txBody>
      </p:sp>
      <p:pic>
        <p:nvPicPr>
          <p:cNvPr id="298" name="Shape 298" descr="oat-008.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Credit Card Abuse</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Business problem</a:t>
            </a:r>
          </a:p>
          <a:p>
            <a:pPr lvl="1">
              <a:spcAft>
                <a:spcPts val="1200"/>
              </a:spcAft>
            </a:pPr>
            <a:r>
              <a:rPr lang="en-US" dirty="0"/>
              <a:t>High card chargeback rates and transaction costs</a:t>
            </a:r>
          </a:p>
          <a:p>
            <a:pPr>
              <a:spcAft>
                <a:spcPts val="1200"/>
              </a:spcAft>
            </a:pPr>
            <a:r>
              <a:rPr lang="en-US" dirty="0"/>
              <a:t>Technical threats </a:t>
            </a:r>
          </a:p>
          <a:p>
            <a:pPr lvl="1">
              <a:spcAft>
                <a:spcPts val="1200"/>
              </a:spcAft>
            </a:pPr>
            <a:r>
              <a:rPr lang="en-US" dirty="0" smtClean="0"/>
              <a:t> </a:t>
            </a:r>
            <a:r>
              <a:rPr lang="en-US" b="1" dirty="0" smtClean="0"/>
              <a:t>OAT</a:t>
            </a:r>
            <a:r>
              <a:rPr lang="en-US" b="1" dirty="0"/>
              <a:t>-001 </a:t>
            </a:r>
            <a:r>
              <a:rPr lang="en-US" dirty="0" smtClean="0"/>
              <a:t>Carding</a:t>
            </a:r>
            <a:endParaRPr lang="en-US" dirty="0"/>
          </a:p>
          <a:p>
            <a:pPr lvl="1">
              <a:spcAft>
                <a:spcPts val="1200"/>
              </a:spcAft>
            </a:pPr>
            <a:r>
              <a:rPr lang="en-US" dirty="0" smtClean="0"/>
              <a:t> </a:t>
            </a:r>
            <a:r>
              <a:rPr lang="en-US" b="1" dirty="0" smtClean="0"/>
              <a:t>OAT</a:t>
            </a:r>
            <a:r>
              <a:rPr lang="en-US" b="1" dirty="0"/>
              <a:t>-010 </a:t>
            </a:r>
            <a:r>
              <a:rPr lang="en-US" dirty="0" smtClean="0"/>
              <a:t>Card </a:t>
            </a:r>
            <a:r>
              <a:rPr lang="en-US" dirty="0"/>
              <a:t>Cracking</a:t>
            </a:r>
          </a:p>
          <a:p>
            <a:pPr lvl="1">
              <a:spcAft>
                <a:spcPts val="1200"/>
              </a:spcAft>
            </a:pPr>
            <a:r>
              <a:rPr lang="en-US" dirty="0" smtClean="0"/>
              <a:t> </a:t>
            </a:r>
            <a:r>
              <a:rPr lang="en-US" b="1" dirty="0" smtClean="0"/>
              <a:t>OAT-012 </a:t>
            </a:r>
            <a:r>
              <a:rPr lang="en-US" dirty="0" smtClean="0"/>
              <a:t>Cashing Out </a:t>
            </a:r>
            <a:endParaRPr lang="en-US" dirty="0"/>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311" name="Shape 311"/>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7F7F7F"/>
              </a:buClr>
              <a:buSzPct val="25000"/>
              <a:buFont typeface="Arial"/>
              <a:buNone/>
            </a:pPr>
            <a:r>
              <a:rPr lang="en-US" sz="2405" b="1" i="0" u="none" strike="noStrike" cap="none">
                <a:solidFill>
                  <a:srgbClr val="7F7F7F"/>
                </a:solidFill>
                <a:latin typeface="Calibri"/>
                <a:ea typeface="Calibri"/>
                <a:cs typeface="Calibri"/>
                <a:sym typeface="Calibri"/>
              </a:rPr>
              <a:t>OAT-001 </a:t>
            </a:r>
            <a:r>
              <a:rPr lang="en-US" sz="2405" b="1" i="0" u="none" strike="noStrike" cap="none">
                <a:solidFill>
                  <a:schemeClr val="dk1"/>
                </a:solidFill>
                <a:latin typeface="Calibri"/>
                <a:ea typeface="Calibri"/>
                <a:cs typeface="Calibri"/>
                <a:sym typeface="Calibri"/>
              </a:rPr>
              <a:t>Carding</a:t>
            </a:r>
          </a:p>
          <a:p>
            <a:pPr marL="0" marR="0" lvl="0" indent="0" algn="l" rtl="0">
              <a:lnSpc>
                <a:spcPct val="90000"/>
              </a:lnSpc>
              <a:spcBef>
                <a:spcPts val="407"/>
              </a:spcBef>
              <a:spcAft>
                <a:spcPts val="0"/>
              </a:spcAft>
              <a:buClr>
                <a:schemeClr val="dk1"/>
              </a:buClr>
              <a:buSzPct val="25000"/>
              <a:buFont typeface="Arial"/>
              <a:buNone/>
            </a:pPr>
            <a:r>
              <a:rPr lang="en-US" sz="2035" b="0" i="0" u="none" strike="noStrike" cap="none">
                <a:solidFill>
                  <a:schemeClr val="dk1"/>
                </a:solidFill>
                <a:latin typeface="Calibri"/>
                <a:ea typeface="Calibri"/>
                <a:cs typeface="Calibri"/>
                <a:sym typeface="Calibri"/>
              </a:rPr>
              <a:t>Multiple payment authorisation attempts used to verify the validity of bulk stolen payment card data.</a:t>
            </a:r>
          </a:p>
          <a:p>
            <a:pPr marL="0" marR="0" lvl="0" indent="0" algn="l" rtl="0">
              <a:lnSpc>
                <a:spcPct val="90000"/>
              </a:lnSpc>
              <a:spcBef>
                <a:spcPts val="444"/>
              </a:spcBef>
              <a:buClr>
                <a:schemeClr val="dk1"/>
              </a:buClr>
              <a:buSzPct val="25000"/>
              <a:buFont typeface="Arial"/>
              <a:buNone/>
            </a:pPr>
            <a:endParaRPr sz="2220" b="0" i="0" u="none" strike="noStrike" cap="none">
              <a:solidFill>
                <a:schemeClr val="dk1"/>
              </a:solidFill>
              <a:latin typeface="Calibri"/>
              <a:ea typeface="Calibri"/>
              <a:cs typeface="Calibri"/>
              <a:sym typeface="Calibri"/>
            </a:endParaRPr>
          </a:p>
        </p:txBody>
      </p:sp>
      <p:sp>
        <p:nvSpPr>
          <p:cNvPr id="312" name="Shape 312"/>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OAT-001 Carding</a:t>
            </a:r>
          </a:p>
          <a:p>
            <a:pPr marL="0" marR="0" lvl="0" indent="0" algn="ctr" rtl="0">
              <a:spcBef>
                <a:spcPts val="0"/>
              </a:spcBef>
              <a:buNone/>
            </a:pPr>
            <a:endParaRPr sz="1400" cap="small">
              <a:solidFill>
                <a:schemeClr val="lt1"/>
              </a:solidFill>
              <a:latin typeface="Calibri"/>
              <a:ea typeface="Calibri"/>
              <a:cs typeface="Calibri"/>
              <a:sym typeface="Calibri"/>
            </a:endParaRPr>
          </a:p>
        </p:txBody>
      </p:sp>
      <p:sp>
        <p:nvSpPr>
          <p:cNvPr id="313" name="Shape 313"/>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7F7F7F"/>
              </a:buClr>
              <a:buSzPct val="25000"/>
              <a:buFont typeface="Arial"/>
              <a:buNone/>
            </a:pPr>
            <a:r>
              <a:rPr lang="en-US" sz="1200">
                <a:solidFill>
                  <a:srgbClr val="7F7F7F"/>
                </a:solidFill>
                <a:latin typeface="Calibri"/>
                <a:ea typeface="Calibri"/>
                <a:cs typeface="Calibri"/>
                <a:sym typeface="Calibri"/>
              </a:rPr>
              <a:t>AKA Card stuffing; Credit card stuffing; Card verification</a:t>
            </a:r>
          </a:p>
          <a:p>
            <a:pPr marL="0" marR="0" lvl="0" indent="0" algn="l" rtl="0">
              <a:spcBef>
                <a:spcPts val="240"/>
              </a:spcBef>
              <a:spcAft>
                <a:spcPts val="0"/>
              </a:spcAft>
              <a:buClr>
                <a:schemeClr val="dk1"/>
              </a:buClr>
              <a:buFont typeface="Arial"/>
              <a:buNone/>
            </a:pPr>
            <a:endParaRPr sz="1200">
              <a:solidFill>
                <a:schemeClr val="dk1"/>
              </a:solidFill>
              <a:latin typeface="Calibri"/>
              <a:ea typeface="Calibri"/>
              <a:cs typeface="Calibri"/>
              <a:sym typeface="Calibri"/>
            </a:endParaRPr>
          </a:p>
          <a:p>
            <a:pPr marL="0" marR="0" lvl="0" indent="0" algn="l" rtl="0">
              <a:spcBef>
                <a:spcPts val="240"/>
              </a:spcBef>
              <a:buClr>
                <a:schemeClr val="dk1"/>
              </a:buClr>
              <a:buFont typeface="Arial"/>
              <a:buNone/>
            </a:pPr>
            <a:endParaRPr sz="1200">
              <a:solidFill>
                <a:schemeClr val="dk1"/>
              </a:solidFill>
              <a:latin typeface="Calibri"/>
              <a:ea typeface="Calibri"/>
              <a:cs typeface="Calibri"/>
              <a:sym typeface="Calibri"/>
            </a:endParaRPr>
          </a:p>
        </p:txBody>
      </p:sp>
      <p:pic>
        <p:nvPicPr>
          <p:cNvPr id="314" name="Shape 314" descr="oat-001.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321" name="Shape 321"/>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OAT-010 </a:t>
            </a:r>
            <a:r>
              <a:rPr lang="en-US" sz="2400" b="1" i="0" u="none" strike="noStrike" cap="none">
                <a:solidFill>
                  <a:schemeClr val="dk1"/>
                </a:solidFill>
                <a:latin typeface="Calibri"/>
                <a:ea typeface="Calibri"/>
                <a:cs typeface="Calibri"/>
                <a:sym typeface="Calibri"/>
              </a:rPr>
              <a:t>Card Cracking</a:t>
            </a:r>
          </a:p>
          <a:p>
            <a:pPr marL="0" marR="0" lvl="0" indent="0" algn="l" rtl="0">
              <a:lnSpc>
                <a:spcPct val="90000"/>
              </a:lnSpc>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Identify missing start/expiry dates and security codes for stolen payment card data by trying different values.</a:t>
            </a:r>
          </a:p>
        </p:txBody>
      </p:sp>
      <p:sp>
        <p:nvSpPr>
          <p:cNvPr id="322" name="Shape 322"/>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OAT-010 Card Cracking</a:t>
            </a:r>
          </a:p>
        </p:txBody>
      </p:sp>
      <p:sp>
        <p:nvSpPr>
          <p:cNvPr id="323" name="Shape 323"/>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F7F7F"/>
              </a:buClr>
              <a:buSzPct val="25000"/>
              <a:buFont typeface="Arial"/>
              <a:buNone/>
            </a:pPr>
            <a:r>
              <a:rPr lang="en-US" sz="1200" dirty="0">
                <a:solidFill>
                  <a:srgbClr val="7F7F7F"/>
                </a:solidFill>
                <a:latin typeface="Calibri"/>
                <a:ea typeface="Calibri"/>
                <a:cs typeface="Calibri"/>
                <a:sym typeface="Calibri"/>
              </a:rPr>
              <a:t>AKA Brute forcing credit card information; Card brute forcing; Credit card </a:t>
            </a:r>
            <a:r>
              <a:rPr lang="en-US" sz="1200" dirty="0" smtClean="0">
                <a:solidFill>
                  <a:srgbClr val="7F7F7F"/>
                </a:solidFill>
                <a:latin typeface="Calibri"/>
                <a:ea typeface="Calibri"/>
                <a:cs typeface="Calibri"/>
                <a:sym typeface="Calibri"/>
              </a:rPr>
              <a:t>cracking, Distributed guessing attack</a:t>
            </a:r>
            <a:endParaRPr lang="en-US" sz="1200" dirty="0">
              <a:solidFill>
                <a:srgbClr val="7F7F7F"/>
              </a:solidFill>
              <a:latin typeface="Calibri"/>
              <a:ea typeface="Calibri"/>
              <a:cs typeface="Calibri"/>
              <a:sym typeface="Calibri"/>
            </a:endParaRPr>
          </a:p>
        </p:txBody>
      </p:sp>
      <p:pic>
        <p:nvPicPr>
          <p:cNvPr id="324" name="Shape 324" descr="oat-010.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331" name="Shape 331"/>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OAT-012 </a:t>
            </a:r>
            <a:r>
              <a:rPr lang="en-US" sz="2400" b="1" i="0" u="none" strike="noStrike" cap="none">
                <a:solidFill>
                  <a:schemeClr val="dk1"/>
                </a:solidFill>
                <a:latin typeface="Calibri"/>
                <a:ea typeface="Calibri"/>
                <a:cs typeface="Calibri"/>
                <a:sym typeface="Calibri"/>
              </a:rPr>
              <a:t>Cashing Out</a:t>
            </a:r>
          </a:p>
          <a:p>
            <a:pPr marL="0" marR="0" lvl="0" indent="0" algn="l" rtl="0">
              <a:lnSpc>
                <a:spcPct val="90000"/>
              </a:lnSpc>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Buy goods or obtain cash utilising validated stolen payment card or other user account data.</a:t>
            </a:r>
          </a:p>
        </p:txBody>
      </p:sp>
      <p:sp>
        <p:nvSpPr>
          <p:cNvPr id="332" name="Shape 332"/>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OAT-012 Cashing Out</a:t>
            </a:r>
          </a:p>
        </p:txBody>
      </p:sp>
      <p:sp>
        <p:nvSpPr>
          <p:cNvPr id="333" name="Shape 333"/>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F7F7F"/>
              </a:buClr>
              <a:buSzPct val="25000"/>
              <a:buFont typeface="Arial"/>
              <a:buNone/>
            </a:pPr>
            <a:r>
              <a:rPr lang="en-US" sz="1200" dirty="0">
                <a:solidFill>
                  <a:srgbClr val="7F7F7F"/>
                </a:solidFill>
                <a:latin typeface="Calibri"/>
                <a:ea typeface="Calibri"/>
                <a:cs typeface="Calibri"/>
                <a:sym typeface="Calibri"/>
              </a:rPr>
              <a:t>AKA </a:t>
            </a:r>
            <a:r>
              <a:rPr lang="en-US" sz="1200" dirty="0" err="1" smtClean="0">
                <a:solidFill>
                  <a:srgbClr val="7F7F7F"/>
                </a:solidFill>
                <a:latin typeface="Calibri"/>
                <a:ea typeface="Calibri"/>
                <a:cs typeface="Calibri"/>
                <a:sym typeface="Calibri"/>
              </a:rPr>
              <a:t>Deetsing</a:t>
            </a:r>
            <a:r>
              <a:rPr lang="en-US" sz="1200" dirty="0" smtClean="0">
                <a:solidFill>
                  <a:srgbClr val="7F7F7F"/>
                </a:solidFill>
                <a:latin typeface="Calibri"/>
                <a:ea typeface="Calibri"/>
                <a:cs typeface="Calibri"/>
                <a:sym typeface="Calibri"/>
              </a:rPr>
              <a:t>, Money </a:t>
            </a:r>
            <a:r>
              <a:rPr lang="en-US" sz="1200" dirty="0">
                <a:solidFill>
                  <a:srgbClr val="7F7F7F"/>
                </a:solidFill>
                <a:latin typeface="Calibri"/>
                <a:ea typeface="Calibri"/>
                <a:cs typeface="Calibri"/>
                <a:sym typeface="Calibri"/>
              </a:rPr>
              <a:t>laundering; Online credit card fraud; Online payment card fraud; Refund fraud; Stolen identity refund fraud (SIRF)</a:t>
            </a:r>
          </a:p>
        </p:txBody>
      </p:sp>
      <p:pic>
        <p:nvPicPr>
          <p:cNvPr id="334" name="Shape 334" descr="oat-012.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Meaningless Management Stats</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Business problem</a:t>
            </a:r>
          </a:p>
          <a:p>
            <a:pPr lvl="1">
              <a:spcAft>
                <a:spcPts val="1200"/>
              </a:spcAft>
            </a:pPr>
            <a:r>
              <a:rPr lang="en-US" dirty="0"/>
              <a:t>E-commerce stats must be skewed – click to purchase ratio is way off compared to historic data</a:t>
            </a:r>
          </a:p>
          <a:p>
            <a:pPr>
              <a:spcAft>
                <a:spcPts val="1200"/>
              </a:spcAft>
            </a:pPr>
            <a:r>
              <a:rPr lang="en-US" dirty="0"/>
              <a:t>Technical threats </a:t>
            </a:r>
          </a:p>
          <a:p>
            <a:pPr lvl="1">
              <a:spcAft>
                <a:spcPts val="1200"/>
              </a:spcAft>
            </a:pPr>
            <a:r>
              <a:rPr lang="en-US" dirty="0" smtClean="0"/>
              <a:t> </a:t>
            </a:r>
            <a:r>
              <a:rPr lang="en-US" b="1" dirty="0" smtClean="0"/>
              <a:t>OAT</a:t>
            </a:r>
            <a:r>
              <a:rPr lang="en-US" b="1" dirty="0"/>
              <a:t>-003 </a:t>
            </a:r>
            <a:r>
              <a:rPr lang="en-US" dirty="0"/>
              <a:t>Ad Fraud</a:t>
            </a:r>
          </a:p>
          <a:p>
            <a:pPr lvl="1">
              <a:spcAft>
                <a:spcPts val="1200"/>
              </a:spcAft>
            </a:pPr>
            <a:r>
              <a:rPr lang="en-US" dirty="0" smtClean="0"/>
              <a:t> </a:t>
            </a:r>
            <a:r>
              <a:rPr lang="en-US" b="1" dirty="0" smtClean="0"/>
              <a:t>OAT</a:t>
            </a:r>
            <a:r>
              <a:rPr lang="en-US" b="1" dirty="0"/>
              <a:t>-016 </a:t>
            </a:r>
            <a:r>
              <a:rPr lang="en-US" dirty="0"/>
              <a:t>Skewing </a:t>
            </a: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347" name="Shape 347"/>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OAT-003 </a:t>
            </a:r>
            <a:r>
              <a:rPr lang="en-US" sz="2400" b="1" i="0" u="none" strike="noStrike" cap="none">
                <a:solidFill>
                  <a:schemeClr val="dk1"/>
                </a:solidFill>
                <a:latin typeface="Calibri"/>
                <a:ea typeface="Calibri"/>
                <a:cs typeface="Calibri"/>
                <a:sym typeface="Calibri"/>
              </a:rPr>
              <a:t>Ad Fraud</a:t>
            </a:r>
          </a:p>
          <a:p>
            <a:pPr marL="0" marR="0" lvl="0" indent="0" algn="l" rtl="0">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False clicks and fraudulent display of web-placed advertisements.</a:t>
            </a:r>
          </a:p>
        </p:txBody>
      </p:sp>
      <p:sp>
        <p:nvSpPr>
          <p:cNvPr id="348" name="Shape 348"/>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OAT-003 Ad Fraud</a:t>
            </a:r>
          </a:p>
        </p:txBody>
      </p:sp>
      <p:sp>
        <p:nvSpPr>
          <p:cNvPr id="349" name="Shape 349"/>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7F7F7F"/>
              </a:buClr>
              <a:buSzPct val="25000"/>
              <a:buFont typeface="Arial"/>
              <a:buNone/>
            </a:pPr>
            <a:r>
              <a:rPr lang="en-US" sz="1200">
                <a:solidFill>
                  <a:srgbClr val="7F7F7F"/>
                </a:solidFill>
                <a:latin typeface="Calibri"/>
                <a:ea typeface="Calibri"/>
                <a:cs typeface="Calibri"/>
                <a:sym typeface="Calibri"/>
              </a:rPr>
              <a:t>AKA Advert fraud; Adware traffic; Click bot; Click fraud; Hit fraud; Impression fraud; Pay per click advertising abuse; Phoney ad traffic</a:t>
            </a:r>
          </a:p>
          <a:p>
            <a:pPr marL="0" marR="0" lvl="0" indent="0" algn="l" rtl="0">
              <a:spcBef>
                <a:spcPts val="240"/>
              </a:spcBef>
              <a:buClr>
                <a:schemeClr val="dk1"/>
              </a:buClr>
              <a:buFont typeface="Arial"/>
              <a:buNone/>
            </a:pPr>
            <a:endParaRPr sz="1200">
              <a:solidFill>
                <a:schemeClr val="dk1"/>
              </a:solidFill>
              <a:latin typeface="Calibri"/>
              <a:ea typeface="Calibri"/>
              <a:cs typeface="Calibri"/>
              <a:sym typeface="Calibri"/>
            </a:endParaRPr>
          </a:p>
        </p:txBody>
      </p:sp>
      <p:pic>
        <p:nvPicPr>
          <p:cNvPr id="350" name="Shape 350" descr="oat-003.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Problem Definition</a:t>
            </a:r>
          </a:p>
          <a:p>
            <a:endParaRPr lang="en-US" dirty="0"/>
          </a:p>
        </p:txBody>
      </p:sp>
      <p:sp>
        <p:nvSpPr>
          <p:cNvPr id="8" name="Oval Callout 7"/>
          <p:cNvSpPr/>
          <p:nvPr/>
        </p:nvSpPr>
        <p:spPr>
          <a:xfrm>
            <a:off x="640518" y="1236863"/>
            <a:ext cx="2274949" cy="1562375"/>
          </a:xfrm>
          <a:prstGeom prst="wedgeEllipseCallout">
            <a:avLst>
              <a:gd name="adj1" fmla="val -11893"/>
              <a:gd name="adj2" fmla="val 81686"/>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All high and medium vulnerabilities eliminated, OWASP Top 10 covered, and the S-SDLC ticking along nicely</a:t>
            </a:r>
            <a:endParaRPr lang="en-US" sz="1200" dirty="0">
              <a:solidFill>
                <a:schemeClr val="tx1"/>
              </a:solidFill>
            </a:endParaRPr>
          </a:p>
        </p:txBody>
      </p:sp>
      <p:sp>
        <p:nvSpPr>
          <p:cNvPr id="9" name="Oval Callout 8"/>
          <p:cNvSpPr/>
          <p:nvPr/>
        </p:nvSpPr>
        <p:spPr>
          <a:xfrm>
            <a:off x="5897230" y="1645469"/>
            <a:ext cx="1855303" cy="1231070"/>
          </a:xfrm>
          <a:prstGeom prst="wedgeEllipseCallout">
            <a:avLst>
              <a:gd name="adj1" fmla="val 23167"/>
              <a:gd name="adj2" fmla="val 79360"/>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You need to buy our “</a:t>
            </a:r>
            <a:r>
              <a:rPr lang="en-US" sz="1200" dirty="0" err="1" smtClean="0">
                <a:solidFill>
                  <a:schemeClr val="tx1"/>
                </a:solidFill>
              </a:rPr>
              <a:t>DoesItAll</a:t>
            </a:r>
            <a:r>
              <a:rPr lang="en-US" sz="1200" dirty="0" smtClean="0">
                <a:solidFill>
                  <a:schemeClr val="tx1"/>
                </a:solidFill>
              </a:rPr>
              <a:t>” product-as-a- service offering for that</a:t>
            </a:r>
            <a:endParaRPr lang="en-US" sz="1200" dirty="0">
              <a:solidFill>
                <a:schemeClr val="tx1"/>
              </a:solidFill>
            </a:endParaRPr>
          </a:p>
        </p:txBody>
      </p:sp>
      <p:sp>
        <p:nvSpPr>
          <p:cNvPr id="12" name="Oval Callout 11"/>
          <p:cNvSpPr/>
          <p:nvPr/>
        </p:nvSpPr>
        <p:spPr>
          <a:xfrm>
            <a:off x="3320459" y="1921559"/>
            <a:ext cx="1822880" cy="1099741"/>
          </a:xfrm>
          <a:prstGeom prst="wedgeEllipseCallout">
            <a:avLst>
              <a:gd name="adj1" fmla="val 5709"/>
              <a:gd name="adj2" fmla="val 64023"/>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Wait! My Ops team is battling against attacks all the time</a:t>
            </a:r>
            <a:endParaRPr lang="en-US" sz="1200" dirty="0">
              <a:solidFill>
                <a:schemeClr val="tx1"/>
              </a:solidFill>
            </a:endParaRPr>
          </a:p>
        </p:txBody>
      </p:sp>
      <p:sp>
        <p:nvSpPr>
          <p:cNvPr id="13" name="Rectangle 12"/>
          <p:cNvSpPr/>
          <p:nvPr/>
        </p:nvSpPr>
        <p:spPr>
          <a:xfrm>
            <a:off x="375487" y="5556535"/>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Information Security Manager</a:t>
            </a:r>
            <a:endParaRPr lang="en-US" sz="1200" dirty="0">
              <a:solidFill>
                <a:schemeClr val="tx1">
                  <a:lumMod val="50000"/>
                  <a:lumOff val="50000"/>
                </a:schemeClr>
              </a:solidFill>
            </a:endParaRPr>
          </a:p>
        </p:txBody>
      </p:sp>
      <p:sp>
        <p:nvSpPr>
          <p:cNvPr id="14" name="Rectangle 13"/>
          <p:cNvSpPr/>
          <p:nvPr/>
        </p:nvSpPr>
        <p:spPr>
          <a:xfrm>
            <a:off x="3640161" y="5470663"/>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Chief Operating Officer</a:t>
            </a:r>
            <a:endParaRPr lang="en-US" sz="1200" dirty="0">
              <a:solidFill>
                <a:schemeClr val="tx1">
                  <a:lumMod val="50000"/>
                  <a:lumOff val="50000"/>
                </a:schemeClr>
              </a:solidFill>
            </a:endParaRPr>
          </a:p>
        </p:txBody>
      </p:sp>
      <p:sp>
        <p:nvSpPr>
          <p:cNvPr id="15" name="Rectangle 14"/>
          <p:cNvSpPr/>
          <p:nvPr/>
        </p:nvSpPr>
        <p:spPr>
          <a:xfrm>
            <a:off x="6664030" y="5501584"/>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Vendor Sales Rep</a:t>
            </a:r>
            <a:endParaRPr lang="en-US" sz="1200" dirty="0">
              <a:solidFill>
                <a:schemeClr val="tx1">
                  <a:lumMod val="50000"/>
                  <a:lumOff val="50000"/>
                </a:schemeClr>
              </a:solidFill>
            </a:endParaRPr>
          </a:p>
        </p:txBody>
      </p:sp>
      <p:pic>
        <p:nvPicPr>
          <p:cNvPr id="16" name="Picture 15"/>
          <p:cNvPicPr>
            <a:picLocks noChangeAspect="1"/>
          </p:cNvPicPr>
          <p:nvPr/>
        </p:nvPicPr>
        <p:blipFill>
          <a:blip r:embed="rId3">
            <a:grayscl/>
          </a:blip>
          <a:stretch>
            <a:fillRect/>
          </a:stretch>
        </p:blipFill>
        <p:spPr>
          <a:xfrm>
            <a:off x="3921929" y="3312674"/>
            <a:ext cx="1316736" cy="2135124"/>
          </a:xfrm>
          <a:prstGeom prst="rect">
            <a:avLst/>
          </a:prstGeom>
        </p:spPr>
      </p:pic>
      <p:pic>
        <p:nvPicPr>
          <p:cNvPr id="17" name="Picture 16"/>
          <p:cNvPicPr>
            <a:picLocks noChangeAspect="1"/>
          </p:cNvPicPr>
          <p:nvPr/>
        </p:nvPicPr>
        <p:blipFill>
          <a:blip r:embed="rId4">
            <a:grayscl/>
          </a:blip>
          <a:stretch>
            <a:fillRect/>
          </a:stretch>
        </p:blipFill>
        <p:spPr>
          <a:xfrm>
            <a:off x="7003222" y="3338582"/>
            <a:ext cx="1252728" cy="2109216"/>
          </a:xfrm>
          <a:prstGeom prst="rect">
            <a:avLst/>
          </a:prstGeom>
        </p:spPr>
      </p:pic>
      <p:pic>
        <p:nvPicPr>
          <p:cNvPr id="18" name="Picture 17"/>
          <p:cNvPicPr>
            <a:picLocks noChangeAspect="1"/>
          </p:cNvPicPr>
          <p:nvPr/>
        </p:nvPicPr>
        <p:blipFill>
          <a:blip r:embed="rId5">
            <a:grayscl/>
          </a:blip>
          <a:stretch>
            <a:fillRect/>
          </a:stretch>
        </p:blipFill>
        <p:spPr>
          <a:xfrm>
            <a:off x="852006" y="3454865"/>
            <a:ext cx="1254252" cy="2002536"/>
          </a:xfrm>
          <a:prstGeom prst="rect">
            <a:avLst/>
          </a:prstGeom>
        </p:spPr>
      </p:pic>
    </p:spTree>
    <p:extLst>
      <p:ext uri="{BB962C8B-B14F-4D97-AF65-F5344CB8AC3E}">
        <p14:creationId xmlns:p14="http://schemas.microsoft.com/office/powerpoint/2010/main" val="42866080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357" name="Shape 357"/>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OAT-016 </a:t>
            </a:r>
            <a:r>
              <a:rPr lang="en-US" sz="2400" b="1" i="0" u="none" strike="noStrike" cap="none">
                <a:solidFill>
                  <a:schemeClr val="dk1"/>
                </a:solidFill>
                <a:latin typeface="Calibri"/>
                <a:ea typeface="Calibri"/>
                <a:cs typeface="Calibri"/>
                <a:sym typeface="Calibri"/>
              </a:rPr>
              <a:t>Skewing</a:t>
            </a:r>
          </a:p>
          <a:p>
            <a:pPr marL="0" marR="0" lvl="0" indent="0" algn="l" rtl="0">
              <a:lnSpc>
                <a:spcPct val="90000"/>
              </a:lnSpc>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Repeated link clicks, page requests or form submissions intended to alter some metric.</a:t>
            </a:r>
          </a:p>
        </p:txBody>
      </p:sp>
      <p:sp>
        <p:nvSpPr>
          <p:cNvPr id="358" name="Shape 358"/>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OAT-016 Skewing</a:t>
            </a:r>
          </a:p>
        </p:txBody>
      </p:sp>
      <p:sp>
        <p:nvSpPr>
          <p:cNvPr id="359" name="Shape 359"/>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F7F7F"/>
              </a:buClr>
              <a:buSzPct val="25000"/>
              <a:buFont typeface="Arial"/>
              <a:buNone/>
            </a:pPr>
            <a:r>
              <a:rPr lang="en-US" sz="1200">
                <a:solidFill>
                  <a:srgbClr val="7F7F7F"/>
                </a:solidFill>
                <a:latin typeface="Calibri"/>
                <a:ea typeface="Calibri"/>
                <a:cs typeface="Calibri"/>
                <a:sym typeface="Calibri"/>
              </a:rPr>
              <a:t>AKA Biasing KPIs; Boosting friends, visitors, and likes; Click fraud; Election fraud; Hit count fraud; Market distortion; Metric and statistic skewing; Page impression fraud; Poll fraud; Poll skewing; Poll/voting subversion; Rating/review skewing; SEO; Stock manipulation; Survey skewing</a:t>
            </a:r>
          </a:p>
        </p:txBody>
      </p:sp>
      <p:pic>
        <p:nvPicPr>
          <p:cNvPr id="360" name="Shape 360" descr="oat-016.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Stress on Infrastructure</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Business problem</a:t>
            </a:r>
          </a:p>
          <a:p>
            <a:pPr lvl="1">
              <a:spcAft>
                <a:spcPts val="1200"/>
              </a:spcAft>
            </a:pPr>
            <a:r>
              <a:rPr lang="en-US" dirty="0"/>
              <a:t>Infrastructure experiences spikes in CPU, </a:t>
            </a:r>
            <a:r>
              <a:rPr lang="en-US" dirty="0" smtClean="0"/>
              <a:t>sluggish performance, memory </a:t>
            </a:r>
            <a:r>
              <a:rPr lang="en-US" dirty="0"/>
              <a:t>and network load, occasionally crashing </a:t>
            </a:r>
            <a:r>
              <a:rPr lang="en-US" dirty="0" smtClean="0"/>
              <a:t>JVMs, increased on-demand scaling </a:t>
            </a:r>
            <a:r>
              <a:rPr lang="en-US" dirty="0" smtClean="0"/>
              <a:t>costs, user complaints</a:t>
            </a:r>
            <a:endParaRPr lang="en-US" dirty="0"/>
          </a:p>
          <a:p>
            <a:pPr>
              <a:spcAft>
                <a:spcPts val="1200"/>
              </a:spcAft>
            </a:pPr>
            <a:r>
              <a:rPr lang="en-US" dirty="0"/>
              <a:t>Technical threats </a:t>
            </a:r>
          </a:p>
          <a:p>
            <a:pPr lvl="1">
              <a:spcAft>
                <a:spcPts val="1200"/>
              </a:spcAft>
            </a:pPr>
            <a:r>
              <a:rPr lang="en-US" dirty="0" smtClean="0"/>
              <a:t> </a:t>
            </a:r>
            <a:r>
              <a:rPr lang="en-US" b="1" dirty="0" smtClean="0"/>
              <a:t>OAT</a:t>
            </a:r>
            <a:r>
              <a:rPr lang="en-US" b="1" dirty="0"/>
              <a:t>-</a:t>
            </a:r>
            <a:r>
              <a:rPr lang="en-US" b="1" dirty="0" smtClean="0"/>
              <a:t>015 </a:t>
            </a:r>
            <a:r>
              <a:rPr lang="en-US" dirty="0"/>
              <a:t>Denial of Service</a:t>
            </a:r>
          </a:p>
          <a:p>
            <a:pPr lvl="1">
              <a:spcAft>
                <a:spcPts val="1200"/>
              </a:spcAft>
            </a:pPr>
            <a:r>
              <a:rPr lang="en-US" dirty="0" smtClean="0"/>
              <a:t> </a:t>
            </a:r>
            <a:r>
              <a:rPr lang="en-US" b="1" dirty="0" smtClean="0"/>
              <a:t>OAT</a:t>
            </a:r>
            <a:r>
              <a:rPr lang="en-US" b="1" dirty="0"/>
              <a:t>-</a:t>
            </a:r>
            <a:r>
              <a:rPr lang="en-US" b="1" dirty="0" smtClean="0"/>
              <a:t>014 </a:t>
            </a:r>
            <a:r>
              <a:rPr lang="en-US" dirty="0"/>
              <a:t>Vulnerability Scanning </a:t>
            </a:r>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373" name="Shape 373"/>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OAT-015 </a:t>
            </a:r>
            <a:r>
              <a:rPr lang="en-US" sz="2400" b="1" i="0" u="none" strike="noStrike" cap="none">
                <a:solidFill>
                  <a:schemeClr val="dk1"/>
                </a:solidFill>
                <a:latin typeface="Calibri"/>
                <a:ea typeface="Calibri"/>
                <a:cs typeface="Calibri"/>
                <a:sym typeface="Calibri"/>
              </a:rPr>
              <a:t>Denial of Service</a:t>
            </a:r>
          </a:p>
          <a:p>
            <a:pPr marL="0" marR="0" lvl="0" indent="0" algn="l" rtl="0">
              <a:lnSpc>
                <a:spcPct val="90000"/>
              </a:lnSpc>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Target resources of the application and database servers, or individual user accounts, to achieve denial of service (DoS).</a:t>
            </a:r>
          </a:p>
        </p:txBody>
      </p:sp>
      <p:sp>
        <p:nvSpPr>
          <p:cNvPr id="374" name="Shape 374"/>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OAT-015 Denial of Service</a:t>
            </a:r>
          </a:p>
        </p:txBody>
      </p:sp>
      <p:sp>
        <p:nvSpPr>
          <p:cNvPr id="375" name="Shape 375"/>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F7F7F"/>
              </a:buClr>
              <a:buSzPct val="25000"/>
              <a:buFont typeface="Arial"/>
              <a:buNone/>
            </a:pPr>
            <a:r>
              <a:rPr lang="en-US" sz="1200">
                <a:solidFill>
                  <a:srgbClr val="7F7F7F"/>
                </a:solidFill>
                <a:latin typeface="Calibri"/>
                <a:ea typeface="Calibri"/>
                <a:cs typeface="Calibri"/>
                <a:sym typeface="Calibri"/>
              </a:rPr>
              <a:t>AKA Account lockout; App layer DDoS; Asymmetric resource consumption (amplification); Business logic DDoS; Cash overflow; Forced deadlock; Hash DoS; Inefficient code; Indexer DoS; Large files DoS; Resource depletion, locking or exhaustion; Sustained client engagement </a:t>
            </a:r>
          </a:p>
        </p:txBody>
      </p:sp>
      <p:pic>
        <p:nvPicPr>
          <p:cNvPr id="376" name="Shape 376" descr="oat-015.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383" name="Shape 383"/>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OAT-014 </a:t>
            </a:r>
            <a:r>
              <a:rPr lang="en-US" sz="2400" b="1" i="0" u="none" strike="noStrike" cap="none">
                <a:solidFill>
                  <a:schemeClr val="dk1"/>
                </a:solidFill>
                <a:latin typeface="Calibri"/>
                <a:ea typeface="Calibri"/>
                <a:cs typeface="Calibri"/>
                <a:sym typeface="Calibri"/>
              </a:rPr>
              <a:t>Vulnerability Scanning</a:t>
            </a:r>
          </a:p>
          <a:p>
            <a:pPr marL="0" marR="0" lvl="0" indent="0" algn="l" rtl="0">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Crawl and fuzz application to identify weaknesses and possible vulnerabilities.</a:t>
            </a:r>
          </a:p>
        </p:txBody>
      </p:sp>
      <p:sp>
        <p:nvSpPr>
          <p:cNvPr id="384" name="Shape 384"/>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OAT-014 Vulnerability Scanning</a:t>
            </a:r>
          </a:p>
        </p:txBody>
      </p:sp>
      <p:sp>
        <p:nvSpPr>
          <p:cNvPr id="385" name="Shape 385"/>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F7F7F"/>
              </a:buClr>
              <a:buSzPct val="25000"/>
              <a:buFont typeface="Arial"/>
              <a:buNone/>
            </a:pPr>
            <a:r>
              <a:rPr lang="en-US" sz="1200">
                <a:solidFill>
                  <a:srgbClr val="7F7F7F"/>
                </a:solidFill>
                <a:latin typeface="Calibri"/>
                <a:ea typeface="Calibri"/>
                <a:cs typeface="Calibri"/>
                <a:sym typeface="Calibri"/>
              </a:rPr>
              <a:t>AKA Active/Passive scanning; Application-specific vulnerability discovery;  Identifying vulnerable content management systems (CMS) and CMS components; Known vulnerability scanning; Malicious crawling; Vulnerability reconnaissance</a:t>
            </a:r>
          </a:p>
        </p:txBody>
      </p:sp>
      <p:pic>
        <p:nvPicPr>
          <p:cNvPr id="386" name="Shape 386" descr="oat-014.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Goods in Wrong Hands</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Business problem</a:t>
            </a:r>
          </a:p>
          <a:p>
            <a:pPr lvl="1">
              <a:spcAft>
                <a:spcPts val="1200"/>
              </a:spcAft>
            </a:pPr>
            <a:r>
              <a:rPr lang="en-US" dirty="0"/>
              <a:t>Cannot sell goods to intended customers</a:t>
            </a:r>
          </a:p>
          <a:p>
            <a:pPr>
              <a:spcAft>
                <a:spcPts val="1200"/>
              </a:spcAft>
            </a:pPr>
            <a:r>
              <a:rPr lang="en-US" dirty="0"/>
              <a:t>Technical threats </a:t>
            </a:r>
          </a:p>
          <a:p>
            <a:pPr lvl="1">
              <a:spcAft>
                <a:spcPts val="1200"/>
              </a:spcAft>
            </a:pPr>
            <a:r>
              <a:rPr lang="en-US" b="1" dirty="0" smtClean="0"/>
              <a:t> OAT</a:t>
            </a:r>
            <a:r>
              <a:rPr lang="en-US" b="1" dirty="0"/>
              <a:t>-</a:t>
            </a:r>
            <a:r>
              <a:rPr lang="en-US" b="1" dirty="0" smtClean="0"/>
              <a:t>005 </a:t>
            </a:r>
            <a:r>
              <a:rPr lang="en-US" dirty="0"/>
              <a:t>Scalping </a:t>
            </a:r>
          </a:p>
          <a:p>
            <a:pPr lvl="1">
              <a:spcAft>
                <a:spcPts val="1200"/>
              </a:spcAft>
            </a:pPr>
            <a:r>
              <a:rPr lang="en-US" b="1" dirty="0" smtClean="0"/>
              <a:t> OAT</a:t>
            </a:r>
            <a:r>
              <a:rPr lang="en-US" b="1" dirty="0"/>
              <a:t>-</a:t>
            </a:r>
            <a:r>
              <a:rPr lang="en-US" b="1" dirty="0" smtClean="0"/>
              <a:t>013 </a:t>
            </a:r>
            <a:r>
              <a:rPr lang="en-US" dirty="0"/>
              <a:t>Sniping</a:t>
            </a:r>
          </a:p>
          <a:p>
            <a:pPr lvl="1">
              <a:spcAft>
                <a:spcPts val="1200"/>
              </a:spcAft>
            </a:pPr>
            <a:r>
              <a:rPr lang="en-US" b="1" dirty="0" smtClean="0"/>
              <a:t> OAT</a:t>
            </a:r>
            <a:r>
              <a:rPr lang="en-US" b="1" dirty="0"/>
              <a:t>-</a:t>
            </a:r>
            <a:r>
              <a:rPr lang="en-US" b="1" dirty="0" smtClean="0"/>
              <a:t>021</a:t>
            </a:r>
            <a:r>
              <a:rPr lang="en-US" dirty="0" smtClean="0"/>
              <a:t> </a:t>
            </a:r>
            <a:r>
              <a:rPr lang="en-US" dirty="0"/>
              <a:t>Denial of Inventory</a:t>
            </a:r>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399" name="Shape 399"/>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OAT-005 </a:t>
            </a:r>
            <a:r>
              <a:rPr lang="en-US" sz="2400" b="1" i="0" u="none" strike="noStrike" cap="none">
                <a:solidFill>
                  <a:schemeClr val="dk1"/>
                </a:solidFill>
                <a:latin typeface="Calibri"/>
                <a:ea typeface="Calibri"/>
                <a:cs typeface="Calibri"/>
                <a:sym typeface="Calibri"/>
              </a:rPr>
              <a:t>Scalping</a:t>
            </a:r>
          </a:p>
          <a:p>
            <a:pPr marL="0" marR="0" lvl="0" indent="0" algn="l" rtl="0">
              <a:lnSpc>
                <a:spcPct val="90000"/>
              </a:lnSpc>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Obtain limited-availability and/or preferred goods/services by unfair methods.</a:t>
            </a:r>
          </a:p>
        </p:txBody>
      </p:sp>
      <p:sp>
        <p:nvSpPr>
          <p:cNvPr id="400" name="Shape 400"/>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OAT-005 Scalping</a:t>
            </a:r>
          </a:p>
        </p:txBody>
      </p:sp>
      <p:sp>
        <p:nvSpPr>
          <p:cNvPr id="401" name="Shape 401"/>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F7F7F"/>
              </a:buClr>
              <a:buSzPct val="25000"/>
              <a:buFont typeface="Arial"/>
              <a:buNone/>
            </a:pPr>
            <a:r>
              <a:rPr lang="en-US" sz="1200" dirty="0">
                <a:solidFill>
                  <a:srgbClr val="7F7F7F"/>
                </a:solidFill>
                <a:latin typeface="Calibri"/>
                <a:ea typeface="Calibri"/>
                <a:cs typeface="Calibri"/>
                <a:sym typeface="Calibri"/>
              </a:rPr>
              <a:t>AKA Bulk purchase; Purchase automaton; Purchase bot; Restaurant table/hotel room reservation speed-booking; Queue jumping; Sale stampede; </a:t>
            </a:r>
            <a:r>
              <a:rPr lang="en-US" sz="1200" dirty="0" smtClean="0">
                <a:solidFill>
                  <a:srgbClr val="7F7F7F"/>
                </a:solidFill>
                <a:latin typeface="Calibri"/>
                <a:ea typeface="Calibri"/>
                <a:cs typeface="Calibri"/>
                <a:sym typeface="Calibri"/>
              </a:rPr>
              <a:t>Secondary ticketing; Ticket </a:t>
            </a:r>
            <a:r>
              <a:rPr lang="en-US" sz="1200" dirty="0">
                <a:solidFill>
                  <a:srgbClr val="7F7F7F"/>
                </a:solidFill>
                <a:latin typeface="Calibri"/>
                <a:ea typeface="Calibri"/>
                <a:cs typeface="Calibri"/>
                <a:sym typeface="Calibri"/>
              </a:rPr>
              <a:t>resale; Ticket scalping; Ticket touting</a:t>
            </a:r>
          </a:p>
        </p:txBody>
      </p:sp>
      <p:pic>
        <p:nvPicPr>
          <p:cNvPr id="402" name="Shape 402" descr="oat-005.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p:nvPr/>
        </p:nvSpPr>
        <p:spPr>
          <a:xfrm>
            <a:off x="0" y="0"/>
            <a:ext cx="9144000" cy="5940000"/>
          </a:xfrm>
          <a:prstGeom prst="rect">
            <a:avLst/>
          </a:prstGeom>
          <a:solidFill>
            <a:srgbClr val="F4F4D0"/>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409" name="Shape 409"/>
          <p:cNvSpPr txBox="1">
            <a:spLocks noGrp="1"/>
          </p:cNvSpPr>
          <p:nvPr>
            <p:ph type="body" idx="1"/>
          </p:nvPr>
        </p:nvSpPr>
        <p:spPr>
          <a:xfrm>
            <a:off x="457200" y="274637"/>
            <a:ext cx="8213725" cy="1102776"/>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OAT-013 </a:t>
            </a:r>
            <a:r>
              <a:rPr lang="en-US" sz="2400" b="1" i="0" u="none" strike="noStrike" cap="none">
                <a:solidFill>
                  <a:schemeClr val="dk1"/>
                </a:solidFill>
                <a:latin typeface="Calibri"/>
                <a:ea typeface="Calibri"/>
                <a:cs typeface="Calibri"/>
                <a:sym typeface="Calibri"/>
              </a:rPr>
              <a:t>Sniping</a:t>
            </a:r>
          </a:p>
          <a:p>
            <a:pPr marL="0" marR="0" lvl="0" indent="0" algn="l" rtl="0">
              <a:spcBef>
                <a:spcPts val="400"/>
              </a:spcBef>
              <a:buClr>
                <a:schemeClr val="dk1"/>
              </a:buClr>
              <a:buSzPct val="25000"/>
              <a:buFont typeface="Arial"/>
              <a:buNone/>
            </a:pPr>
            <a:r>
              <a:rPr lang="en-US" sz="2000" b="0" i="0" u="none" strike="noStrike" cap="none">
                <a:solidFill>
                  <a:schemeClr val="dk1"/>
                </a:solidFill>
                <a:latin typeface="Calibri"/>
                <a:ea typeface="Calibri"/>
                <a:cs typeface="Calibri"/>
                <a:sym typeface="Calibri"/>
              </a:rPr>
              <a:t>Last minute bid or offer for goods or services.</a:t>
            </a:r>
          </a:p>
        </p:txBody>
      </p:sp>
      <p:sp>
        <p:nvSpPr>
          <p:cNvPr id="410" name="Shape 410"/>
          <p:cNvSpPr txBox="1"/>
          <p:nvPr/>
        </p:nvSpPr>
        <p:spPr>
          <a:xfrm>
            <a:off x="2338038" y="6207210"/>
            <a:ext cx="4348077" cy="5142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cap="small">
                <a:solidFill>
                  <a:schemeClr val="lt1"/>
                </a:solidFill>
                <a:latin typeface="Calibri"/>
                <a:ea typeface="Calibri"/>
                <a:cs typeface="Calibri"/>
                <a:sym typeface="Calibri"/>
              </a:rPr>
              <a:t>OAT-013 Sniping</a:t>
            </a:r>
          </a:p>
        </p:txBody>
      </p:sp>
      <p:sp>
        <p:nvSpPr>
          <p:cNvPr id="411" name="Shape 411"/>
          <p:cNvSpPr txBox="1"/>
          <p:nvPr/>
        </p:nvSpPr>
        <p:spPr>
          <a:xfrm>
            <a:off x="609600" y="5187664"/>
            <a:ext cx="8213725" cy="626444"/>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7F7F7F"/>
              </a:buClr>
              <a:buSzPct val="25000"/>
              <a:buFont typeface="Arial"/>
              <a:buNone/>
            </a:pPr>
            <a:r>
              <a:rPr lang="en-US" sz="1200">
                <a:solidFill>
                  <a:srgbClr val="7F7F7F"/>
                </a:solidFill>
                <a:latin typeface="Calibri"/>
                <a:ea typeface="Calibri"/>
                <a:cs typeface="Calibri"/>
                <a:sym typeface="Calibri"/>
              </a:rPr>
              <a:t>AKA Auction sniping; Bid sniper; Front-running; Last look; Last minute bet; Timing attack</a:t>
            </a:r>
          </a:p>
        </p:txBody>
      </p:sp>
      <p:pic>
        <p:nvPicPr>
          <p:cNvPr id="412" name="Shape 412" descr="oat-013.png"/>
          <p:cNvPicPr preferRelativeResize="0"/>
          <p:nvPr/>
        </p:nvPicPr>
        <p:blipFill rotWithShape="1">
          <a:blip r:embed="rId3">
            <a:alphaModFix/>
          </a:blip>
          <a:srcRect/>
          <a:stretch/>
        </p:blipFill>
        <p:spPr>
          <a:xfrm>
            <a:off x="1530000" y="1350000"/>
            <a:ext cx="6032499" cy="351332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0" y="0"/>
            <a:ext cx="9144000" cy="5940000"/>
          </a:xfrm>
          <a:prstGeom prst="rect">
            <a:avLst/>
          </a:prstGeom>
          <a:solidFill>
            <a:srgbClr val="FFFBD5"/>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39" name="Shape 239"/>
          <p:cNvSpPr txBox="1">
            <a:spLocks noGrp="1"/>
          </p:cNvSpPr>
          <p:nvPr>
            <p:ph type="body" idx="1"/>
          </p:nvPr>
        </p:nvSpPr>
        <p:spPr>
          <a:xfrm>
            <a:off x="457200" y="274637"/>
            <a:ext cx="8213700" cy="1102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7F7F7F"/>
              </a:buClr>
              <a:buSzPct val="25000"/>
              <a:buFont typeface="Arial"/>
              <a:buNone/>
            </a:pPr>
            <a:r>
              <a:rPr lang="en-US" sz="2400" b="1" i="0" u="none" strike="noStrike" cap="none">
                <a:solidFill>
                  <a:srgbClr val="7F7F7F"/>
                </a:solidFill>
                <a:latin typeface="Calibri"/>
                <a:ea typeface="Calibri"/>
                <a:cs typeface="Calibri"/>
                <a:sym typeface="Calibri"/>
              </a:rPr>
              <a:t>OAT-0</a:t>
            </a:r>
            <a:r>
              <a:rPr lang="en-US" b="1">
                <a:solidFill>
                  <a:srgbClr val="7F7F7F"/>
                </a:solidFill>
              </a:rPr>
              <a:t>21</a:t>
            </a:r>
            <a:r>
              <a:rPr lang="en-US" sz="2400" b="1" i="0" u="none" strike="noStrike" cap="none">
                <a:solidFill>
                  <a:srgbClr val="7F7F7F"/>
                </a:solidFill>
                <a:latin typeface="Calibri"/>
                <a:ea typeface="Calibri"/>
                <a:cs typeface="Calibri"/>
                <a:sym typeface="Calibri"/>
              </a:rPr>
              <a:t> </a:t>
            </a:r>
            <a:r>
              <a:rPr lang="en-US" b="1"/>
              <a:t>Denial of Inventory</a:t>
            </a:r>
          </a:p>
          <a:p>
            <a:pPr marL="0" marR="0" lvl="0" indent="-69850" algn="l" rtl="0">
              <a:lnSpc>
                <a:spcPct val="90000"/>
              </a:lnSpc>
              <a:spcBef>
                <a:spcPts val="400"/>
              </a:spcBef>
              <a:buClr>
                <a:schemeClr val="dk1"/>
              </a:buClr>
              <a:buSzPct val="55000"/>
              <a:buFont typeface="Arial"/>
              <a:buNone/>
            </a:pPr>
            <a:r>
              <a:rPr lang="en-US" sz="2000"/>
              <a:t>Deplete goods or services stock without ever completing the purchase or committing to the transaction.</a:t>
            </a:r>
          </a:p>
        </p:txBody>
      </p:sp>
      <p:sp>
        <p:nvSpPr>
          <p:cNvPr id="240" name="Shape 240"/>
          <p:cNvSpPr txBox="1"/>
          <p:nvPr/>
        </p:nvSpPr>
        <p:spPr>
          <a:xfrm>
            <a:off x="2338038" y="6207210"/>
            <a:ext cx="4348200" cy="514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0" u="none" cap="small">
                <a:solidFill>
                  <a:schemeClr val="lt1"/>
                </a:solidFill>
                <a:latin typeface="Calibri"/>
                <a:ea typeface="Calibri"/>
                <a:cs typeface="Calibri"/>
                <a:sym typeface="Calibri"/>
              </a:rPr>
              <a:t>OAT-007 Credential Cracking</a:t>
            </a:r>
          </a:p>
        </p:txBody>
      </p:sp>
      <p:sp>
        <p:nvSpPr>
          <p:cNvPr id="241" name="Shape 241"/>
          <p:cNvSpPr txBox="1"/>
          <p:nvPr/>
        </p:nvSpPr>
        <p:spPr>
          <a:xfrm>
            <a:off x="609600" y="5187664"/>
            <a:ext cx="8213700" cy="626400"/>
          </a:xfrm>
          <a:prstGeom prst="rect">
            <a:avLst/>
          </a:prstGeom>
          <a:noFill/>
          <a:ln>
            <a:noFill/>
          </a:ln>
        </p:spPr>
        <p:txBody>
          <a:bodyPr wrap="square" lIns="91425" tIns="45700" rIns="91425" bIns="45700" anchor="t" anchorCtr="0">
            <a:noAutofit/>
          </a:bodyPr>
          <a:lstStyle/>
          <a:p>
            <a:pPr marL="0" marR="0" lvl="0" indent="-69850" algn="l" rtl="0">
              <a:spcBef>
                <a:spcPts val="0"/>
              </a:spcBef>
              <a:buClr>
                <a:schemeClr val="dk1"/>
              </a:buClr>
              <a:buFont typeface="Arial"/>
              <a:buNone/>
            </a:pPr>
            <a:r>
              <a:rPr lang="en-US">
                <a:solidFill>
                  <a:srgbClr val="7F7F7F"/>
                </a:solidFill>
                <a:latin typeface="Calibri"/>
                <a:ea typeface="Calibri"/>
                <a:cs typeface="Calibri"/>
                <a:sym typeface="Calibri"/>
              </a:rPr>
              <a:t>Other Names and Examples:</a:t>
            </a:r>
          </a:p>
          <a:p>
            <a:pPr marL="0" marR="0" lvl="0" indent="-69850" algn="l" rtl="0">
              <a:spcBef>
                <a:spcPts val="0"/>
              </a:spcBef>
              <a:buClr>
                <a:schemeClr val="dk1"/>
              </a:buClr>
              <a:buFont typeface="Arial"/>
              <a:buNone/>
            </a:pPr>
            <a:r>
              <a:rPr lang="en-US">
                <a:solidFill>
                  <a:srgbClr val="7F7F7F"/>
                </a:solidFill>
                <a:latin typeface="Calibri"/>
                <a:ea typeface="Calibri"/>
                <a:cs typeface="Calibri"/>
                <a:sym typeface="Calibri"/>
              </a:rPr>
              <a:t>Hoarding; Hold all attack; Inventory depletion; Inventory exhaustion; Stock exhaustion</a:t>
            </a:r>
          </a:p>
          <a:p>
            <a:pPr marL="0" marR="0" lvl="0" indent="-69850" algn="l" rtl="0">
              <a:spcBef>
                <a:spcPts val="0"/>
              </a:spcBef>
              <a:buClr>
                <a:schemeClr val="dk1"/>
              </a:buClr>
              <a:buFont typeface="Arial"/>
              <a:buNone/>
            </a:pPr>
            <a:endParaRPr>
              <a:solidFill>
                <a:srgbClr val="7F7F7F"/>
              </a:solidFill>
              <a:latin typeface="Calibri"/>
              <a:ea typeface="Calibri"/>
              <a:cs typeface="Calibri"/>
              <a:sym typeface="Calibri"/>
            </a:endParaRPr>
          </a:p>
          <a:p>
            <a:pPr marL="0" marR="0" lvl="0" indent="0" algn="l" rtl="0">
              <a:spcBef>
                <a:spcPts val="0"/>
              </a:spcBef>
              <a:buClr>
                <a:srgbClr val="7F7F7F"/>
              </a:buClr>
              <a:buFont typeface="Arial"/>
              <a:buNone/>
            </a:pPr>
            <a:endParaRPr>
              <a:solidFill>
                <a:srgbClr val="7F7F7F"/>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1809032" y="1815305"/>
            <a:ext cx="5384204" cy="2953394"/>
          </a:xfrm>
          <a:prstGeom prst="rect">
            <a:avLst/>
          </a:prstGeom>
        </p:spPr>
      </p:pic>
    </p:spTree>
    <p:extLst>
      <p:ext uri="{BB962C8B-B14F-4D97-AF65-F5344CB8AC3E}">
        <p14:creationId xmlns:p14="http://schemas.microsoft.com/office/powerpoint/2010/main" val="325260368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722312" y="4406900"/>
            <a:ext cx="7772400" cy="1362075"/>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004685"/>
              </a:buClr>
              <a:buSzPct val="25000"/>
              <a:buFont typeface="Calibri"/>
              <a:buNone/>
            </a:pPr>
            <a:r>
              <a:rPr lang="en-US" sz="4000" b="1" i="0" u="none" strike="noStrike" cap="none" dirty="0" smtClean="0">
                <a:solidFill>
                  <a:srgbClr val="004685"/>
                </a:solidFill>
                <a:latin typeface="Calibri"/>
                <a:ea typeface="Calibri"/>
                <a:cs typeface="Calibri"/>
                <a:sym typeface="Calibri"/>
              </a:rPr>
              <a:t>COMBINED EXAMPLES</a:t>
            </a:r>
            <a:endParaRPr lang="en-US" sz="4000" b="1" i="0" u="none" strike="noStrike" cap="none" dirty="0">
              <a:solidFill>
                <a:srgbClr val="004685"/>
              </a:solidFill>
              <a:latin typeface="Calibri"/>
              <a:ea typeface="Calibri"/>
              <a:cs typeface="Calibri"/>
              <a:sym typeface="Calibri"/>
            </a:endParaRPr>
          </a:p>
        </p:txBody>
      </p:sp>
      <p:sp>
        <p:nvSpPr>
          <p:cNvPr id="272" name="Shape 272"/>
          <p:cNvSpPr txBox="1">
            <a:spLocks noGrp="1"/>
          </p:cNvSpPr>
          <p:nvPr>
            <p:ph type="body" idx="1"/>
          </p:nvPr>
        </p:nvSpPr>
        <p:spPr>
          <a:xfrm>
            <a:off x="722312" y="2906713"/>
            <a:ext cx="7772400" cy="1500187"/>
          </a:xfrm>
          <a:prstGeom prst="rect">
            <a:avLst/>
          </a:prstGeom>
          <a:noFill/>
          <a:ln>
            <a:noFill/>
          </a:ln>
        </p:spPr>
        <p:txBody>
          <a:bodyPr wrap="square" lIns="91425" tIns="45700" rIns="91425" bIns="45700" anchor="b" anchorCtr="0">
            <a:noAutofit/>
          </a:bodyPr>
          <a:lstStyle/>
          <a:p>
            <a:pPr marL="0" marR="0" lvl="0" indent="0" algn="l" rtl="0">
              <a:spcBef>
                <a:spcPts val="0"/>
              </a:spcBef>
              <a:buClr>
                <a:srgbClr val="888888"/>
              </a:buClr>
              <a:buSzPct val="25000"/>
              <a:buFont typeface="Arial"/>
              <a:buNone/>
            </a:pPr>
            <a:r>
              <a:rPr lang="en-US" sz="2000" b="0" i="0" u="none" strike="noStrike" cap="none">
                <a:solidFill>
                  <a:srgbClr val="888888"/>
                </a:solidFill>
                <a:latin typeface="Calibri"/>
                <a:ea typeface="Calibri"/>
                <a:cs typeface="Calibri"/>
                <a:sym typeface="Calibri"/>
              </a:rPr>
              <a:t>OWASP Automated Threats</a:t>
            </a:r>
          </a:p>
        </p:txBody>
      </p:sp>
    </p:spTree>
    <p:extLst>
      <p:ext uri="{BB962C8B-B14F-4D97-AF65-F5344CB8AC3E}">
        <p14:creationId xmlns:p14="http://schemas.microsoft.com/office/powerpoint/2010/main" val="530076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normAutofit/>
          </a:bodyPr>
          <a:lstStyle/>
          <a:p>
            <a:pPr>
              <a:spcAft>
                <a:spcPts val="1200"/>
              </a:spcAft>
            </a:pPr>
            <a:r>
              <a:rPr lang="en-US" b="1" dirty="0" smtClean="0"/>
              <a:t>OAT-020 </a:t>
            </a:r>
            <a:r>
              <a:rPr lang="en-US" dirty="0" smtClean="0"/>
              <a:t>Account Aggregation</a:t>
            </a:r>
          </a:p>
          <a:p>
            <a:pPr>
              <a:spcAft>
                <a:spcPts val="1200"/>
              </a:spcAft>
            </a:pPr>
            <a:r>
              <a:rPr lang="en-US" b="1" dirty="0" smtClean="0"/>
              <a:t>OAT-011 </a:t>
            </a:r>
            <a:r>
              <a:rPr lang="en-US" dirty="0" smtClean="0"/>
              <a:t>Scraping</a:t>
            </a:r>
          </a:p>
          <a:p>
            <a:pPr>
              <a:spcAft>
                <a:spcPts val="1200"/>
              </a:spcAft>
            </a:pPr>
            <a:r>
              <a:rPr lang="en-US" b="1" dirty="0" smtClean="0"/>
              <a:t>OAT-015 </a:t>
            </a:r>
            <a:r>
              <a:rPr lang="en-US" dirty="0" smtClean="0"/>
              <a:t>Denial of Service</a:t>
            </a:r>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Combinations </a:t>
            </a:r>
            <a:r>
              <a:rPr lang="en-US" dirty="0"/>
              <a:t>1</a:t>
            </a:r>
            <a:endParaRPr lang="en-US" dirty="0" smtClean="0"/>
          </a:p>
          <a:p>
            <a:endParaRPr lang="en-US" dirty="0"/>
          </a:p>
        </p:txBody>
      </p:sp>
      <p:pic>
        <p:nvPicPr>
          <p:cNvPr id="5" name="Picture 4"/>
          <p:cNvPicPr>
            <a:picLocks noChangeAspect="1"/>
          </p:cNvPicPr>
          <p:nvPr/>
        </p:nvPicPr>
        <p:blipFill>
          <a:blip r:embed="rId3">
            <a:grayscl/>
          </a:blip>
          <a:stretch>
            <a:fillRect/>
          </a:stretch>
        </p:blipFill>
        <p:spPr>
          <a:xfrm>
            <a:off x="788356" y="3629085"/>
            <a:ext cx="5301783" cy="1778142"/>
          </a:xfrm>
          <a:prstGeom prst="rect">
            <a:avLst/>
          </a:prstGeom>
        </p:spPr>
      </p:pic>
    </p:spTree>
    <p:extLst>
      <p:ext uri="{BB962C8B-B14F-4D97-AF65-F5344CB8AC3E}">
        <p14:creationId xmlns:p14="http://schemas.microsoft.com/office/powerpoint/2010/main" val="5912713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AppSensor Detection Points</a:t>
            </a:r>
          </a:p>
          <a:p>
            <a:endParaRPr lang="en-US" dirty="0"/>
          </a:p>
        </p:txBody>
      </p:sp>
      <p:sp>
        <p:nvSpPr>
          <p:cNvPr id="16" name="Content Placeholder 1"/>
          <p:cNvSpPr>
            <a:spLocks noGrp="1"/>
          </p:cNvSpPr>
          <p:nvPr>
            <p:ph idx="1"/>
          </p:nvPr>
        </p:nvSpPr>
        <p:spPr>
          <a:xfrm>
            <a:off x="2915478" y="274638"/>
            <a:ext cx="5755447" cy="5453591"/>
          </a:xfrm>
        </p:spPr>
        <p:txBody>
          <a:bodyPr/>
          <a:lstStyle/>
          <a:p>
            <a:pPr>
              <a:spcAft>
                <a:spcPts val="1200"/>
              </a:spcAft>
            </a:pPr>
            <a:r>
              <a:rPr lang="en-US" dirty="0" smtClean="0"/>
              <a:t>Automated threats</a:t>
            </a:r>
            <a:endParaRPr lang="en-US" dirty="0"/>
          </a:p>
        </p:txBody>
      </p:sp>
      <p:sp>
        <p:nvSpPr>
          <p:cNvPr id="5" name="Rectangle 4"/>
          <p:cNvSpPr/>
          <p:nvPr/>
        </p:nvSpPr>
        <p:spPr>
          <a:xfrm>
            <a:off x="471690" y="5485272"/>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Chief Operating Officer</a:t>
            </a:r>
            <a:endParaRPr lang="en-US" sz="1200" dirty="0">
              <a:solidFill>
                <a:schemeClr val="tx1">
                  <a:lumMod val="50000"/>
                  <a:lumOff val="50000"/>
                </a:schemeClr>
              </a:solidFill>
            </a:endParaRPr>
          </a:p>
        </p:txBody>
      </p:sp>
      <p:pic>
        <p:nvPicPr>
          <p:cNvPr id="6" name="Picture 5"/>
          <p:cNvPicPr>
            <a:picLocks noChangeAspect="1"/>
          </p:cNvPicPr>
          <p:nvPr/>
        </p:nvPicPr>
        <p:blipFill>
          <a:blip r:embed="rId3">
            <a:grayscl/>
          </a:blip>
          <a:stretch>
            <a:fillRect/>
          </a:stretch>
        </p:blipFill>
        <p:spPr>
          <a:xfrm>
            <a:off x="753458" y="3327283"/>
            <a:ext cx="1316736" cy="2135124"/>
          </a:xfrm>
          <a:prstGeom prst="rect">
            <a:avLst/>
          </a:prstGeom>
        </p:spPr>
      </p:pic>
    </p:spTree>
    <p:extLst>
      <p:ext uri="{BB962C8B-B14F-4D97-AF65-F5344CB8AC3E}">
        <p14:creationId xmlns:p14="http://schemas.microsoft.com/office/powerpoint/2010/main" val="302349352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a:spcAft>
                <a:spcPts val="1200"/>
              </a:spcAft>
            </a:pPr>
            <a:r>
              <a:rPr lang="en-US" b="1" dirty="0" smtClean="0"/>
              <a:t>OAT-018 </a:t>
            </a:r>
            <a:r>
              <a:rPr lang="en-US" dirty="0" smtClean="0"/>
              <a:t>Footprinting</a:t>
            </a:r>
          </a:p>
          <a:p>
            <a:pPr>
              <a:spcAft>
                <a:spcPts val="1200"/>
              </a:spcAft>
            </a:pPr>
            <a:r>
              <a:rPr lang="en-US" b="1" dirty="0" smtClean="0"/>
              <a:t>OAT-001 </a:t>
            </a:r>
            <a:r>
              <a:rPr lang="en-US" dirty="0" smtClean="0"/>
              <a:t>Carding</a:t>
            </a:r>
          </a:p>
          <a:p>
            <a:pPr>
              <a:spcAft>
                <a:spcPts val="1200"/>
              </a:spcAft>
            </a:pPr>
            <a:r>
              <a:rPr lang="en-US" b="1" dirty="0" smtClean="0"/>
              <a:t>OAT-012 </a:t>
            </a:r>
            <a:r>
              <a:rPr lang="en-US" dirty="0" smtClean="0"/>
              <a:t>Cashing Out</a:t>
            </a:r>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Combinations 2</a:t>
            </a:r>
          </a:p>
          <a:p>
            <a:endParaRPr lang="en-US" dirty="0"/>
          </a:p>
        </p:txBody>
      </p:sp>
      <p:pic>
        <p:nvPicPr>
          <p:cNvPr id="3" name="Picture 2"/>
          <p:cNvPicPr>
            <a:picLocks noChangeAspect="1"/>
          </p:cNvPicPr>
          <p:nvPr/>
        </p:nvPicPr>
        <p:blipFill>
          <a:blip r:embed="rId3">
            <a:grayscl/>
          </a:blip>
          <a:stretch>
            <a:fillRect/>
          </a:stretch>
        </p:blipFill>
        <p:spPr>
          <a:xfrm>
            <a:off x="1028634" y="3630401"/>
            <a:ext cx="4311091" cy="1804873"/>
          </a:xfrm>
          <a:prstGeom prst="rect">
            <a:avLst/>
          </a:prstGeom>
        </p:spPr>
      </p:pic>
    </p:spTree>
    <p:extLst>
      <p:ext uri="{BB962C8B-B14F-4D97-AF65-F5344CB8AC3E}">
        <p14:creationId xmlns:p14="http://schemas.microsoft.com/office/powerpoint/2010/main" val="17277284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a:spcAft>
                <a:spcPts val="1200"/>
              </a:spcAft>
            </a:pPr>
            <a:r>
              <a:rPr lang="en-US" b="1" dirty="0" smtClean="0"/>
              <a:t>OAT-004 </a:t>
            </a:r>
            <a:r>
              <a:rPr lang="en-US" dirty="0" smtClean="0"/>
              <a:t>Fingerprinting</a:t>
            </a:r>
          </a:p>
          <a:p>
            <a:pPr>
              <a:spcAft>
                <a:spcPts val="1200"/>
              </a:spcAft>
            </a:pPr>
            <a:r>
              <a:rPr lang="en-US" b="1" dirty="0" smtClean="0"/>
              <a:t>OAT-018 </a:t>
            </a:r>
            <a:r>
              <a:rPr lang="en-US" dirty="0" smtClean="0"/>
              <a:t>Footprinting</a:t>
            </a:r>
          </a:p>
          <a:p>
            <a:pPr>
              <a:spcAft>
                <a:spcPts val="1200"/>
              </a:spcAft>
            </a:pPr>
            <a:r>
              <a:rPr lang="en-US" b="1" dirty="0" smtClean="0"/>
              <a:t>OAT-014 </a:t>
            </a:r>
            <a:r>
              <a:rPr lang="en-US" dirty="0" smtClean="0"/>
              <a:t>Vulnerability Scanning</a:t>
            </a:r>
          </a:p>
          <a:p>
            <a:pPr>
              <a:spcAft>
                <a:spcPts val="1200"/>
              </a:spcAft>
            </a:pPr>
            <a:r>
              <a:rPr lang="en-US" dirty="0" smtClean="0"/>
              <a:t>(vulnerability exploitation)</a:t>
            </a:r>
            <a:endParaRPr lang="en-US" dirty="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Combinations 3</a:t>
            </a:r>
          </a:p>
          <a:p>
            <a:endParaRPr lang="en-US" dirty="0"/>
          </a:p>
        </p:txBody>
      </p:sp>
      <p:pic>
        <p:nvPicPr>
          <p:cNvPr id="3" name="Picture 2"/>
          <p:cNvPicPr>
            <a:picLocks noChangeAspect="1"/>
          </p:cNvPicPr>
          <p:nvPr/>
        </p:nvPicPr>
        <p:blipFill>
          <a:blip r:embed="rId3">
            <a:grayscl/>
          </a:blip>
          <a:stretch>
            <a:fillRect/>
          </a:stretch>
        </p:blipFill>
        <p:spPr>
          <a:xfrm>
            <a:off x="947401" y="3567422"/>
            <a:ext cx="4508724" cy="1860713"/>
          </a:xfrm>
          <a:prstGeom prst="rect">
            <a:avLst/>
          </a:prstGeom>
        </p:spPr>
      </p:pic>
    </p:spTree>
    <p:extLst>
      <p:ext uri="{BB962C8B-B14F-4D97-AF65-F5344CB8AC3E}">
        <p14:creationId xmlns:p14="http://schemas.microsoft.com/office/powerpoint/2010/main" val="415267902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722312" y="4406900"/>
            <a:ext cx="7772400" cy="1362075"/>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004685"/>
              </a:buClr>
              <a:buSzPct val="25000"/>
              <a:buFont typeface="Calibri"/>
              <a:buNone/>
            </a:pPr>
            <a:r>
              <a:rPr lang="en-US" sz="4000" b="1" i="0" u="none" strike="noStrike" cap="none">
                <a:solidFill>
                  <a:srgbClr val="004685"/>
                </a:solidFill>
                <a:latin typeface="Calibri"/>
                <a:ea typeface="Calibri"/>
                <a:cs typeface="Calibri"/>
                <a:sym typeface="Calibri"/>
              </a:rPr>
              <a:t>COUNTERMEASURES</a:t>
            </a:r>
          </a:p>
        </p:txBody>
      </p:sp>
      <p:sp>
        <p:nvSpPr>
          <p:cNvPr id="418" name="Shape 418"/>
          <p:cNvSpPr txBox="1">
            <a:spLocks noGrp="1"/>
          </p:cNvSpPr>
          <p:nvPr>
            <p:ph type="body" idx="1"/>
          </p:nvPr>
        </p:nvSpPr>
        <p:spPr>
          <a:xfrm>
            <a:off x="722312" y="2906713"/>
            <a:ext cx="7772400" cy="1500187"/>
          </a:xfrm>
          <a:prstGeom prst="rect">
            <a:avLst/>
          </a:prstGeom>
          <a:noFill/>
          <a:ln>
            <a:noFill/>
          </a:ln>
        </p:spPr>
        <p:txBody>
          <a:bodyPr wrap="square" lIns="91425" tIns="45700" rIns="91425" bIns="45700" anchor="b" anchorCtr="0">
            <a:noAutofit/>
          </a:bodyPr>
          <a:lstStyle/>
          <a:p>
            <a:pPr marL="0" marR="0" lvl="0" indent="0" algn="l" rtl="0">
              <a:spcBef>
                <a:spcPts val="0"/>
              </a:spcBef>
              <a:buClr>
                <a:srgbClr val="888888"/>
              </a:buClr>
              <a:buSzPct val="25000"/>
              <a:buFont typeface="Arial"/>
              <a:buNone/>
            </a:pPr>
            <a:r>
              <a:rPr lang="en-US" sz="2000" b="0" i="0" u="none" strike="noStrike" cap="none">
                <a:solidFill>
                  <a:srgbClr val="888888"/>
                </a:solidFill>
                <a:latin typeface="Calibri"/>
                <a:ea typeface="Calibri"/>
                <a:cs typeface="Calibri"/>
                <a:sym typeface="Calibri"/>
              </a:rPr>
              <a:t>New in Version 1.1</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14 Countermeasure Classes</a:t>
            </a:r>
          </a:p>
          <a:p>
            <a:endParaRPr lang="en-US" dirty="0"/>
          </a:p>
        </p:txBody>
      </p:sp>
      <p:sp>
        <p:nvSpPr>
          <p:cNvPr id="8" name="Content Placeholder 1"/>
          <p:cNvSpPr>
            <a:spLocks noGrp="1"/>
          </p:cNvSpPr>
          <p:nvPr>
            <p:ph idx="1"/>
          </p:nvPr>
        </p:nvSpPr>
        <p:spPr>
          <a:xfrm>
            <a:off x="3258654" y="273189"/>
            <a:ext cx="2623696" cy="5646021"/>
          </a:xfrm>
        </p:spPr>
        <p:txBody>
          <a:bodyPr>
            <a:noAutofit/>
          </a:bodyPr>
          <a:lstStyle/>
          <a:p>
            <a:pPr marL="0" indent="0">
              <a:spcAft>
                <a:spcPts val="1000"/>
              </a:spcAft>
              <a:buNone/>
            </a:pPr>
            <a:r>
              <a:rPr lang="en-US" sz="2000" dirty="0" smtClean="0">
                <a:solidFill>
                  <a:srgbClr val="BFBFBF"/>
                </a:solidFill>
              </a:rPr>
              <a:t>COUNTERMEASURES</a:t>
            </a:r>
            <a:endParaRPr lang="en-US" sz="2000" dirty="0" smtClean="0"/>
          </a:p>
          <a:p>
            <a:pPr indent="-342900">
              <a:spcAft>
                <a:spcPts val="1000"/>
              </a:spcAft>
            </a:pPr>
            <a:r>
              <a:rPr lang="en-US" sz="2000" dirty="0" smtClean="0"/>
              <a:t>Value</a:t>
            </a:r>
            <a:endParaRPr lang="en-US" sz="2000" dirty="0"/>
          </a:p>
          <a:p>
            <a:pPr indent="-342900">
              <a:spcAft>
                <a:spcPts val="1000"/>
              </a:spcAft>
            </a:pPr>
            <a:r>
              <a:rPr lang="en-US" sz="2000" dirty="0"/>
              <a:t>Requirements</a:t>
            </a:r>
          </a:p>
          <a:p>
            <a:pPr indent="-342900">
              <a:spcAft>
                <a:spcPts val="1000"/>
              </a:spcAft>
            </a:pPr>
            <a:r>
              <a:rPr lang="en-US" sz="2000" dirty="0"/>
              <a:t>Testing</a:t>
            </a:r>
          </a:p>
          <a:p>
            <a:pPr indent="-342900">
              <a:spcAft>
                <a:spcPts val="1000"/>
              </a:spcAft>
            </a:pPr>
            <a:r>
              <a:rPr lang="en-US" sz="2000" dirty="0"/>
              <a:t>Capacity</a:t>
            </a:r>
          </a:p>
          <a:p>
            <a:pPr indent="-342900">
              <a:spcAft>
                <a:spcPts val="1000"/>
              </a:spcAft>
            </a:pPr>
            <a:r>
              <a:rPr lang="en-US" sz="2000" dirty="0"/>
              <a:t>Obfuscation</a:t>
            </a:r>
          </a:p>
          <a:p>
            <a:pPr indent="-342900">
              <a:spcAft>
                <a:spcPts val="1000"/>
              </a:spcAft>
            </a:pPr>
            <a:r>
              <a:rPr lang="en-US" sz="2000" dirty="0"/>
              <a:t>Fingerprinting</a:t>
            </a:r>
          </a:p>
          <a:p>
            <a:pPr indent="-342900">
              <a:spcAft>
                <a:spcPts val="1000"/>
              </a:spcAft>
            </a:pPr>
            <a:r>
              <a:rPr lang="en-US" sz="2000" dirty="0"/>
              <a:t>Reputation</a:t>
            </a:r>
          </a:p>
          <a:p>
            <a:pPr>
              <a:spcAft>
                <a:spcPts val="1000"/>
              </a:spcAft>
            </a:pPr>
            <a:endParaRPr lang="en-US" sz="2000" dirty="0" smtClean="0"/>
          </a:p>
          <a:p>
            <a:pPr>
              <a:spcAft>
                <a:spcPts val="1000"/>
              </a:spcAft>
            </a:pPr>
            <a:endParaRPr lang="en-US" sz="2000" dirty="0"/>
          </a:p>
        </p:txBody>
      </p:sp>
      <p:sp>
        <p:nvSpPr>
          <p:cNvPr id="5" name="Content Placeholder 1"/>
          <p:cNvSpPr txBox="1">
            <a:spLocks/>
          </p:cNvSpPr>
          <p:nvPr/>
        </p:nvSpPr>
        <p:spPr>
          <a:xfrm>
            <a:off x="5966213" y="273189"/>
            <a:ext cx="3055525" cy="54535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000"/>
              </a:spcAft>
            </a:pPr>
            <a:endParaRPr lang="en-US" sz="2000" dirty="0" smtClean="0">
              <a:latin typeface="Calibri"/>
              <a:cs typeface="Calibri"/>
            </a:endParaRPr>
          </a:p>
          <a:p>
            <a:pPr>
              <a:spcAft>
                <a:spcPts val="1000"/>
              </a:spcAft>
            </a:pPr>
            <a:r>
              <a:rPr lang="en-US" sz="2000" dirty="0" smtClean="0">
                <a:latin typeface="Calibri"/>
                <a:cs typeface="Calibri"/>
              </a:rPr>
              <a:t>Authentication</a:t>
            </a:r>
            <a:endParaRPr lang="en-US" sz="2000" dirty="0">
              <a:latin typeface="Calibri"/>
              <a:cs typeface="Calibri"/>
            </a:endParaRPr>
          </a:p>
          <a:p>
            <a:pPr>
              <a:spcAft>
                <a:spcPts val="1000"/>
              </a:spcAft>
            </a:pPr>
            <a:r>
              <a:rPr lang="en-US" sz="2000" dirty="0">
                <a:latin typeface="Calibri"/>
                <a:cs typeface="Calibri"/>
              </a:rPr>
              <a:t>Rate</a:t>
            </a:r>
          </a:p>
          <a:p>
            <a:pPr>
              <a:spcAft>
                <a:spcPts val="1000"/>
              </a:spcAft>
            </a:pPr>
            <a:r>
              <a:rPr lang="en-US" sz="2000" dirty="0">
                <a:latin typeface="Calibri"/>
                <a:cs typeface="Calibri"/>
              </a:rPr>
              <a:t>Monitoring</a:t>
            </a:r>
          </a:p>
          <a:p>
            <a:pPr>
              <a:spcAft>
                <a:spcPts val="1000"/>
              </a:spcAft>
            </a:pPr>
            <a:r>
              <a:rPr lang="en-US" sz="2000" dirty="0">
                <a:latin typeface="Calibri"/>
                <a:cs typeface="Calibri"/>
              </a:rPr>
              <a:t>Instrumentation </a:t>
            </a:r>
          </a:p>
          <a:p>
            <a:pPr>
              <a:spcAft>
                <a:spcPts val="1000"/>
              </a:spcAft>
            </a:pPr>
            <a:r>
              <a:rPr lang="en-US" sz="2000" dirty="0">
                <a:latin typeface="Calibri"/>
                <a:cs typeface="Calibri"/>
              </a:rPr>
              <a:t>Contract</a:t>
            </a:r>
          </a:p>
          <a:p>
            <a:pPr>
              <a:spcAft>
                <a:spcPts val="1000"/>
              </a:spcAft>
            </a:pPr>
            <a:r>
              <a:rPr lang="en-US" sz="2000" dirty="0">
                <a:latin typeface="Calibri"/>
                <a:cs typeface="Calibri"/>
              </a:rPr>
              <a:t>Response</a:t>
            </a:r>
          </a:p>
          <a:p>
            <a:pPr>
              <a:spcAft>
                <a:spcPts val="1000"/>
              </a:spcAft>
            </a:pPr>
            <a:r>
              <a:rPr lang="en-US" sz="2000" dirty="0">
                <a:latin typeface="Calibri"/>
                <a:cs typeface="Calibri"/>
              </a:rPr>
              <a:t>Sharing</a:t>
            </a:r>
          </a:p>
          <a:p>
            <a:pPr marL="0" indent="0">
              <a:spcAft>
                <a:spcPts val="1000"/>
              </a:spcAft>
              <a:buNone/>
            </a:pPr>
            <a:endParaRPr lang="en-US" sz="2000" dirty="0">
              <a:latin typeface="Calibri"/>
              <a:cs typeface="Calibri"/>
            </a:endParaRPr>
          </a:p>
          <a:p>
            <a:pPr marL="0" indent="0">
              <a:spcAft>
                <a:spcPts val="1000"/>
              </a:spcAft>
              <a:buNone/>
            </a:pPr>
            <a:endParaRPr lang="en-US" sz="2000" dirty="0" smtClean="0">
              <a:latin typeface="Calibri"/>
              <a:cs typeface="Calibri"/>
            </a:endParaRPr>
          </a:p>
          <a:p>
            <a:pPr>
              <a:spcAft>
                <a:spcPts val="1000"/>
              </a:spcAft>
            </a:pPr>
            <a:endParaRPr lang="en-US" sz="2000" dirty="0">
              <a:latin typeface="Calibri"/>
              <a:cs typeface="Calibri"/>
            </a:endParaRPr>
          </a:p>
        </p:txBody>
      </p:sp>
    </p:spTree>
    <p:extLst>
      <p:ext uri="{BB962C8B-B14F-4D97-AF65-F5344CB8AC3E}">
        <p14:creationId xmlns:p14="http://schemas.microsoft.com/office/powerpoint/2010/main" val="413893380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Countermeasures in SDLC Phases</a:t>
            </a:r>
          </a:p>
          <a:p>
            <a:endParaRPr lang="en-US" dirty="0"/>
          </a:p>
        </p:txBody>
      </p:sp>
      <p:sp>
        <p:nvSpPr>
          <p:cNvPr id="8" name="Content Placeholder 1"/>
          <p:cNvSpPr>
            <a:spLocks noGrp="1"/>
          </p:cNvSpPr>
          <p:nvPr>
            <p:ph idx="1"/>
          </p:nvPr>
        </p:nvSpPr>
        <p:spPr>
          <a:xfrm>
            <a:off x="2915478" y="274638"/>
            <a:ext cx="5755447" cy="5453591"/>
          </a:xfrm>
        </p:spPr>
        <p:txBody>
          <a:bodyPr/>
          <a:lstStyle/>
          <a:p>
            <a:pPr marL="152400" indent="0">
              <a:spcAft>
                <a:spcPts val="1200"/>
              </a:spcAft>
              <a:buNone/>
            </a:pPr>
            <a:r>
              <a:rPr lang="en-US" dirty="0" smtClean="0">
                <a:solidFill>
                  <a:srgbClr val="BFBFBF"/>
                </a:solidFill>
              </a:rPr>
              <a:t>COUNTERMEASURES</a:t>
            </a:r>
            <a:endParaRPr lang="en-US" dirty="0" smtClean="0"/>
          </a:p>
          <a:p>
            <a:pPr>
              <a:spcAft>
                <a:spcPts val="1200"/>
              </a:spcAft>
            </a:pPr>
            <a:r>
              <a:rPr lang="en-US" dirty="0" smtClean="0"/>
              <a:t>SDLC </a:t>
            </a:r>
            <a:r>
              <a:rPr lang="en-US" dirty="0"/>
              <a:t>Phases</a:t>
            </a:r>
          </a:p>
          <a:p>
            <a:pPr lvl="1">
              <a:spcAft>
                <a:spcPts val="600"/>
              </a:spcAft>
            </a:pPr>
            <a:r>
              <a:rPr lang="en-US" dirty="0"/>
              <a:t>Builder</a:t>
            </a:r>
          </a:p>
          <a:p>
            <a:pPr lvl="1">
              <a:spcAft>
                <a:spcPts val="1200"/>
              </a:spcAft>
            </a:pPr>
            <a:r>
              <a:rPr lang="en-US" dirty="0"/>
              <a:t>Defender</a:t>
            </a:r>
          </a:p>
          <a:p>
            <a:pPr>
              <a:spcAft>
                <a:spcPts val="1200"/>
              </a:spcAft>
            </a:pPr>
            <a:r>
              <a:rPr lang="en-US" dirty="0"/>
              <a:t>Builder</a:t>
            </a:r>
          </a:p>
          <a:p>
            <a:pPr lvl="1">
              <a:spcAft>
                <a:spcPts val="1200"/>
              </a:spcAft>
            </a:pPr>
            <a:r>
              <a:rPr lang="en-US" dirty="0"/>
              <a:t>Ability (willing and able) to make changes to the source code</a:t>
            </a:r>
          </a:p>
          <a:p>
            <a:pPr>
              <a:spcAft>
                <a:spcPts val="1200"/>
              </a:spcAft>
            </a:pPr>
            <a:r>
              <a:rPr lang="en-US" dirty="0"/>
              <a:t>Defender</a:t>
            </a:r>
          </a:p>
          <a:p>
            <a:pPr lvl="1">
              <a:spcAft>
                <a:spcPts val="1200"/>
              </a:spcAft>
            </a:pPr>
            <a:r>
              <a:rPr lang="en-US" dirty="0"/>
              <a:t>Must work around the existing system </a:t>
            </a:r>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Countermeasure Types</a:t>
            </a:r>
          </a:p>
          <a:p>
            <a:endParaRPr lang="en-US" dirty="0"/>
          </a:p>
        </p:txBody>
      </p:sp>
      <p:sp>
        <p:nvSpPr>
          <p:cNvPr id="8" name="Content Placeholder 1"/>
          <p:cNvSpPr>
            <a:spLocks noGrp="1"/>
          </p:cNvSpPr>
          <p:nvPr>
            <p:ph idx="1"/>
          </p:nvPr>
        </p:nvSpPr>
        <p:spPr>
          <a:xfrm>
            <a:off x="2915478" y="274638"/>
            <a:ext cx="5755447" cy="5453591"/>
          </a:xfrm>
        </p:spPr>
        <p:txBody>
          <a:bodyPr/>
          <a:lstStyle/>
          <a:p>
            <a:pPr marL="152400" indent="0">
              <a:spcAft>
                <a:spcPts val="1200"/>
              </a:spcAft>
              <a:buNone/>
            </a:pPr>
            <a:r>
              <a:rPr lang="en-US" dirty="0" smtClean="0">
                <a:solidFill>
                  <a:srgbClr val="BFBFBF"/>
                </a:solidFill>
              </a:rPr>
              <a:t>COUNTERMEASURES</a:t>
            </a:r>
            <a:endParaRPr lang="en-US" dirty="0" smtClean="0"/>
          </a:p>
          <a:p>
            <a:pPr>
              <a:spcAft>
                <a:spcPts val="1200"/>
              </a:spcAft>
            </a:pPr>
            <a:r>
              <a:rPr lang="en-US" dirty="0" smtClean="0"/>
              <a:t>Prevent</a:t>
            </a:r>
            <a:endParaRPr lang="en-US" dirty="0"/>
          </a:p>
          <a:p>
            <a:pPr lvl="1">
              <a:spcAft>
                <a:spcPts val="600"/>
              </a:spcAft>
            </a:pPr>
            <a:r>
              <a:rPr lang="en-US" dirty="0"/>
              <a:t>Not allow the threat to have a negative effect</a:t>
            </a:r>
          </a:p>
          <a:p>
            <a:pPr lvl="1">
              <a:spcAft>
                <a:spcPts val="1200"/>
              </a:spcAft>
            </a:pPr>
            <a:r>
              <a:rPr lang="en-US" dirty="0"/>
              <a:t>Usually for Builders (but also for business, e.g., contracts) </a:t>
            </a:r>
          </a:p>
          <a:p>
            <a:pPr>
              <a:spcAft>
                <a:spcPts val="1200"/>
              </a:spcAft>
            </a:pPr>
            <a:r>
              <a:rPr lang="en-US" dirty="0"/>
              <a:t>Detect</a:t>
            </a:r>
          </a:p>
          <a:p>
            <a:pPr lvl="1">
              <a:spcAft>
                <a:spcPts val="600"/>
              </a:spcAft>
            </a:pPr>
            <a:r>
              <a:rPr lang="en-US" dirty="0"/>
              <a:t>Identify the threat is in action</a:t>
            </a:r>
          </a:p>
          <a:p>
            <a:pPr lvl="1">
              <a:spcAft>
                <a:spcPts val="1200"/>
              </a:spcAft>
            </a:pPr>
            <a:r>
              <a:rPr lang="en-US" dirty="0"/>
              <a:t>Prevent threat from reaching the system or limit the impact</a:t>
            </a:r>
          </a:p>
          <a:p>
            <a:pPr>
              <a:spcAft>
                <a:spcPts val="1200"/>
              </a:spcAft>
            </a:pPr>
            <a:r>
              <a:rPr lang="en-US" dirty="0"/>
              <a:t>Recover</a:t>
            </a:r>
          </a:p>
          <a:p>
            <a:pPr lvl="1">
              <a:spcAft>
                <a:spcPts val="1200"/>
              </a:spcAft>
            </a:pPr>
            <a:r>
              <a:rPr lang="en-US" dirty="0"/>
              <a:t>Focuses on limiting loss after threat has reached the system </a:t>
            </a:r>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Countermeasure: Fingerprinting</a:t>
            </a:r>
          </a:p>
          <a:p>
            <a:endParaRPr lang="en-US" dirty="0"/>
          </a:p>
        </p:txBody>
      </p:sp>
      <p:sp>
        <p:nvSpPr>
          <p:cNvPr id="8" name="Content Placeholder 1"/>
          <p:cNvSpPr>
            <a:spLocks noGrp="1"/>
          </p:cNvSpPr>
          <p:nvPr>
            <p:ph idx="1"/>
          </p:nvPr>
        </p:nvSpPr>
        <p:spPr>
          <a:xfrm>
            <a:off x="2915478" y="274638"/>
            <a:ext cx="5755447" cy="5453591"/>
          </a:xfrm>
        </p:spPr>
        <p:txBody>
          <a:bodyPr/>
          <a:lstStyle/>
          <a:p>
            <a:pPr marL="152400" indent="0">
              <a:spcAft>
                <a:spcPts val="1200"/>
              </a:spcAft>
              <a:buNone/>
            </a:pPr>
            <a:r>
              <a:rPr lang="en-US" dirty="0" smtClean="0">
                <a:solidFill>
                  <a:srgbClr val="BFBFBF"/>
                </a:solidFill>
              </a:rPr>
              <a:t>COUNTERMEASURE</a:t>
            </a:r>
            <a:r>
              <a:rPr lang="en-US" dirty="0" smtClean="0"/>
              <a:t> FINGERPRINTING</a:t>
            </a:r>
          </a:p>
          <a:p>
            <a:pPr>
              <a:spcAft>
                <a:spcPts val="1200"/>
              </a:spcAft>
            </a:pPr>
            <a:r>
              <a:rPr lang="en-US" dirty="0" smtClean="0"/>
              <a:t>Consider </a:t>
            </a:r>
            <a:r>
              <a:rPr lang="en-US" dirty="0"/>
              <a:t>identifying and restricting automated usage by automation identification techniques. </a:t>
            </a:r>
            <a:endParaRPr lang="en-US" dirty="0" smtClean="0"/>
          </a:p>
          <a:p>
            <a:pPr>
              <a:spcAft>
                <a:spcPts val="1200"/>
              </a:spcAft>
            </a:pPr>
            <a:r>
              <a:rPr lang="en-US" dirty="0" smtClean="0"/>
              <a:t>Utilize </a:t>
            </a:r>
            <a:r>
              <a:rPr lang="en-US" dirty="0"/>
              <a:t>user agent string, and/or HTTP request format (e.g. header ordering), and/or HTTP header anomalies (e.g. HTTP protocol, header inconsistencies), and/or device fingerprint content to determine whether a user is likely to be a human or not.</a:t>
            </a:r>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Countermeasure: rate</a:t>
            </a:r>
          </a:p>
          <a:p>
            <a:endParaRPr lang="en-US" dirty="0"/>
          </a:p>
        </p:txBody>
      </p:sp>
      <p:sp>
        <p:nvSpPr>
          <p:cNvPr id="8" name="Content Placeholder 1"/>
          <p:cNvSpPr>
            <a:spLocks noGrp="1"/>
          </p:cNvSpPr>
          <p:nvPr>
            <p:ph idx="1"/>
          </p:nvPr>
        </p:nvSpPr>
        <p:spPr>
          <a:xfrm>
            <a:off x="2915478" y="274638"/>
            <a:ext cx="5755447" cy="5453591"/>
          </a:xfrm>
        </p:spPr>
        <p:txBody>
          <a:bodyPr/>
          <a:lstStyle/>
          <a:p>
            <a:pPr marL="152400" indent="0">
              <a:spcAft>
                <a:spcPts val="1200"/>
              </a:spcAft>
              <a:buNone/>
            </a:pPr>
            <a:r>
              <a:rPr lang="en-US" dirty="0" smtClean="0">
                <a:solidFill>
                  <a:schemeClr val="bg1">
                    <a:lumMod val="75000"/>
                  </a:schemeClr>
                </a:solidFill>
              </a:rPr>
              <a:t>COUNTERMEASURE</a:t>
            </a:r>
            <a:r>
              <a:rPr lang="en-US" dirty="0" smtClean="0"/>
              <a:t> RATE</a:t>
            </a:r>
          </a:p>
          <a:p>
            <a:pPr>
              <a:spcAft>
                <a:spcPts val="1200"/>
              </a:spcAft>
            </a:pPr>
            <a:r>
              <a:rPr lang="en-US" dirty="0" smtClean="0"/>
              <a:t>Set </a:t>
            </a:r>
            <a:r>
              <a:rPr lang="en-US" dirty="0"/>
              <a:t>upper and/or lower and/or trend thresholds, and limit number and/or rate of usage per user, per group of users, per IP address/range, per device id/fingerprint, etc. </a:t>
            </a:r>
            <a:endParaRPr lang="en-US" dirty="0" smtClean="0"/>
          </a:p>
          <a:p>
            <a:pPr>
              <a:spcAft>
                <a:spcPts val="1200"/>
              </a:spcAft>
            </a:pPr>
            <a:r>
              <a:rPr lang="en-US" dirty="0" smtClean="0"/>
              <a:t>Also </a:t>
            </a:r>
            <a:r>
              <a:rPr lang="en-US" dirty="0"/>
              <a:t>limitation of value per event/transaction. </a:t>
            </a:r>
            <a:endParaRPr lang="en-US" dirty="0" smtClean="0"/>
          </a:p>
          <a:p>
            <a:pPr>
              <a:spcAft>
                <a:spcPts val="1200"/>
              </a:spcAft>
            </a:pPr>
            <a:r>
              <a:rPr lang="en-US" dirty="0" smtClean="0"/>
              <a:t>Also </a:t>
            </a:r>
            <a:r>
              <a:rPr lang="en-US" dirty="0"/>
              <a:t>includes use of queuing systems, user-prioritization functionality, and randomization of asset allocation.</a:t>
            </a:r>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Countermeasure: Capacity</a:t>
            </a:r>
          </a:p>
          <a:p>
            <a:endParaRPr lang="en-US" dirty="0"/>
          </a:p>
        </p:txBody>
      </p:sp>
      <p:sp>
        <p:nvSpPr>
          <p:cNvPr id="8" name="Content Placeholder 1"/>
          <p:cNvSpPr>
            <a:spLocks noGrp="1"/>
          </p:cNvSpPr>
          <p:nvPr>
            <p:ph idx="1"/>
          </p:nvPr>
        </p:nvSpPr>
        <p:spPr>
          <a:xfrm>
            <a:off x="2915478" y="274638"/>
            <a:ext cx="5755447" cy="5453591"/>
          </a:xfrm>
        </p:spPr>
        <p:txBody>
          <a:bodyPr/>
          <a:lstStyle/>
          <a:p>
            <a:pPr marL="152400" indent="0">
              <a:spcAft>
                <a:spcPts val="1200"/>
              </a:spcAft>
              <a:buNone/>
            </a:pPr>
            <a:r>
              <a:rPr lang="en-US" dirty="0">
                <a:solidFill>
                  <a:srgbClr val="BFBFBF"/>
                </a:solidFill>
              </a:rPr>
              <a:t>COUNTERMEASURE</a:t>
            </a:r>
            <a:r>
              <a:rPr lang="en-US" dirty="0"/>
              <a:t> </a:t>
            </a:r>
            <a:r>
              <a:rPr lang="en-US" dirty="0" smtClean="0"/>
              <a:t>CAPACITY</a:t>
            </a:r>
            <a:endParaRPr lang="en-US" dirty="0" smtClean="0"/>
          </a:p>
          <a:p>
            <a:pPr>
              <a:spcAft>
                <a:spcPts val="1200"/>
              </a:spcAft>
            </a:pPr>
            <a:r>
              <a:rPr lang="en-US" dirty="0" smtClean="0"/>
              <a:t>Build </a:t>
            </a:r>
            <a:r>
              <a:rPr lang="en-US" dirty="0"/>
              <a:t>adequate capacity so that any permitted and possible unwanted automated usage do not affect normal usage/performance.</a:t>
            </a:r>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Countermeasure: Contract</a:t>
            </a:r>
          </a:p>
          <a:p>
            <a:endParaRPr lang="en-US" dirty="0"/>
          </a:p>
        </p:txBody>
      </p:sp>
      <p:sp>
        <p:nvSpPr>
          <p:cNvPr id="8" name="Content Placeholder 1"/>
          <p:cNvSpPr>
            <a:spLocks noGrp="1"/>
          </p:cNvSpPr>
          <p:nvPr>
            <p:ph idx="1"/>
          </p:nvPr>
        </p:nvSpPr>
        <p:spPr>
          <a:xfrm>
            <a:off x="2915478" y="274638"/>
            <a:ext cx="5755447" cy="5453591"/>
          </a:xfrm>
        </p:spPr>
        <p:txBody>
          <a:bodyPr/>
          <a:lstStyle/>
          <a:p>
            <a:pPr marL="152400" indent="0">
              <a:spcAft>
                <a:spcPts val="1200"/>
              </a:spcAft>
              <a:buNone/>
            </a:pPr>
            <a:r>
              <a:rPr lang="en-US" dirty="0">
                <a:solidFill>
                  <a:srgbClr val="BFBFBF"/>
                </a:solidFill>
              </a:rPr>
              <a:t>COUNTERMEASURE</a:t>
            </a:r>
            <a:r>
              <a:rPr lang="en-US" dirty="0"/>
              <a:t> </a:t>
            </a:r>
            <a:r>
              <a:rPr lang="en-US" dirty="0" smtClean="0"/>
              <a:t>CONTRACT</a:t>
            </a:r>
            <a:endParaRPr lang="en-US" dirty="0" smtClean="0"/>
          </a:p>
          <a:p>
            <a:pPr>
              <a:spcAft>
                <a:spcPts val="1200"/>
              </a:spcAft>
            </a:pPr>
            <a:r>
              <a:rPr lang="en-US" dirty="0" smtClean="0"/>
              <a:t>Require </a:t>
            </a:r>
            <a:r>
              <a:rPr lang="en-US" dirty="0"/>
              <a:t>users not to undertake automated attacks against the application through terms &amp; conditions, contracts, and </a:t>
            </a:r>
            <a:r>
              <a:rPr lang="en-US" dirty="0" smtClean="0"/>
              <a:t>guidance.</a:t>
            </a:r>
          </a:p>
          <a:p>
            <a:pPr>
              <a:spcAft>
                <a:spcPts val="1200"/>
              </a:spcAft>
            </a:pPr>
            <a:r>
              <a:rPr lang="en-US" dirty="0" smtClean="0"/>
              <a:t>Understand </a:t>
            </a:r>
            <a:r>
              <a:rPr lang="en-US" dirty="0"/>
              <a:t>contractual restrictions imposed by other parties on the application (e.g. service level agreements, financial credit)</a:t>
            </a:r>
            <a:r>
              <a:rPr lang="en-US" dirty="0" smtClean="0"/>
              <a:t>.</a:t>
            </a:r>
          </a:p>
          <a:p>
            <a:pPr marL="152400" indent="0">
              <a:buNone/>
            </a:pPr>
            <a:r>
              <a:rPr lang="en-US" sz="1800" dirty="0" smtClean="0">
                <a:solidFill>
                  <a:srgbClr val="BFBFBF"/>
                </a:solidFill>
              </a:rPr>
              <a:t>Example Specific Notes for</a:t>
            </a:r>
            <a:r>
              <a:rPr lang="en-US" sz="1800" dirty="0" smtClean="0"/>
              <a:t> OAT-005 Scalping</a:t>
            </a:r>
          </a:p>
          <a:p>
            <a:pPr marL="152400" indent="0">
              <a:spcBef>
                <a:spcPts val="0"/>
              </a:spcBef>
              <a:buNone/>
            </a:pPr>
            <a:r>
              <a:rPr lang="en-US" sz="1800" dirty="0" smtClean="0"/>
              <a:t>Define </a:t>
            </a:r>
            <a:r>
              <a:rPr lang="en-US" sz="1800" dirty="0"/>
              <a:t>T&amp;Cs to explicitly define acceptable use of the application and permissible re-sale/re-use of the good/service by another party. Use employment contracts to ban </a:t>
            </a:r>
            <a:r>
              <a:rPr lang="en-US" sz="1800" dirty="0" smtClean="0"/>
              <a:t>staff </a:t>
            </a:r>
            <a:r>
              <a:rPr lang="en-US" sz="1800" dirty="0"/>
              <a:t>from leaking information about availability and other properties of upcoming goods/service releases. </a:t>
            </a:r>
            <a:endParaRPr lang="en-US" sz="1800" dirty="0"/>
          </a:p>
          <a:p>
            <a:pPr>
              <a:spcAft>
                <a:spcPts val="1200"/>
              </a:spcAft>
            </a:pPr>
            <a:endParaRPr lang="en-US" dirty="0" smtClean="0"/>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Good Automation</a:t>
            </a:r>
          </a:p>
          <a:p>
            <a:endParaRPr lang="en-US" dirty="0"/>
          </a:p>
        </p:txBody>
      </p:sp>
      <p:sp>
        <p:nvSpPr>
          <p:cNvPr id="13" name="Rectangle 12"/>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DevOps Lead</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900000" y="3240000"/>
            <a:ext cx="973836" cy="2159508"/>
          </a:xfrm>
          <a:prstGeom prst="rect">
            <a:avLst/>
          </a:prstGeom>
        </p:spPr>
      </p:pic>
      <p:sp>
        <p:nvSpPr>
          <p:cNvPr id="16" name="Content Placeholder 1"/>
          <p:cNvSpPr>
            <a:spLocks noGrp="1"/>
          </p:cNvSpPr>
          <p:nvPr>
            <p:ph idx="1"/>
          </p:nvPr>
        </p:nvSpPr>
        <p:spPr>
          <a:xfrm>
            <a:off x="2915478" y="274638"/>
            <a:ext cx="5755447" cy="5453591"/>
          </a:xfrm>
        </p:spPr>
        <p:txBody>
          <a:bodyPr/>
          <a:lstStyle/>
          <a:p>
            <a:pPr>
              <a:spcAft>
                <a:spcPts val="1200"/>
              </a:spcAft>
            </a:pPr>
            <a:r>
              <a:rPr lang="en-US" dirty="0" smtClean="0"/>
              <a:t>Continuous application security</a:t>
            </a:r>
          </a:p>
          <a:p>
            <a:pPr>
              <a:spcAft>
                <a:spcPts val="1200"/>
              </a:spcAft>
            </a:pPr>
            <a:r>
              <a:rPr lang="en-US" dirty="0" smtClean="0"/>
              <a:t>Automated static analysis</a:t>
            </a:r>
          </a:p>
          <a:p>
            <a:pPr>
              <a:spcAft>
                <a:spcPts val="1200"/>
              </a:spcAft>
            </a:pPr>
            <a:r>
              <a:rPr lang="en-US" dirty="0" smtClean="0"/>
              <a:t>Security testing automation</a:t>
            </a:r>
          </a:p>
          <a:p>
            <a:pPr>
              <a:spcAft>
                <a:spcPts val="1200"/>
              </a:spcAft>
            </a:pPr>
            <a:r>
              <a:rPr lang="en-US" dirty="0" smtClean="0"/>
              <a:t>Vulnerability scanning</a:t>
            </a:r>
          </a:p>
          <a:p>
            <a:pPr>
              <a:spcAft>
                <a:spcPts val="1200"/>
              </a:spcAft>
            </a:pPr>
            <a:r>
              <a:rPr lang="en-US" dirty="0" smtClean="0"/>
              <a:t>Application instrumentation</a:t>
            </a:r>
          </a:p>
          <a:p>
            <a:pPr>
              <a:spcAft>
                <a:spcPts val="1200"/>
              </a:spcAft>
            </a:pPr>
            <a:r>
              <a:rPr lang="en-US" dirty="0" smtClean="0"/>
              <a:t>Attack detection &amp; automated response</a:t>
            </a:r>
          </a:p>
          <a:p>
            <a:pPr>
              <a:spcAft>
                <a:spcPts val="1200"/>
              </a:spcAft>
            </a:pPr>
            <a:r>
              <a:rPr lang="en-US" dirty="0" smtClean="0"/>
              <a:t>AppSec dashboards</a:t>
            </a:r>
          </a:p>
          <a:p>
            <a:pPr>
              <a:spcAft>
                <a:spcPts val="1200"/>
              </a:spcAft>
            </a:pPr>
            <a:r>
              <a:rPr lang="en-US" dirty="0" smtClean="0"/>
              <a:t>Threat indicator sharing</a:t>
            </a:r>
          </a:p>
          <a:p>
            <a:pPr>
              <a:spcAft>
                <a:spcPts val="1200"/>
              </a:spcAft>
            </a:pPr>
            <a:r>
              <a:rPr lang="en-US" dirty="0" smtClean="0"/>
              <a:t>etc.</a:t>
            </a:r>
            <a:endParaRPr lang="en-US" dirty="0"/>
          </a:p>
        </p:txBody>
      </p:sp>
    </p:spTree>
    <p:extLst>
      <p:ext uri="{BB962C8B-B14F-4D97-AF65-F5344CB8AC3E}">
        <p14:creationId xmlns:p14="http://schemas.microsoft.com/office/powerpoint/2010/main" val="250256309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Example Countermeasure: Sharing</a:t>
            </a:r>
          </a:p>
          <a:p>
            <a:endParaRPr lang="en-US" dirty="0"/>
          </a:p>
        </p:txBody>
      </p:sp>
      <p:sp>
        <p:nvSpPr>
          <p:cNvPr id="8" name="Content Placeholder 1"/>
          <p:cNvSpPr>
            <a:spLocks noGrp="1"/>
          </p:cNvSpPr>
          <p:nvPr>
            <p:ph idx="1"/>
          </p:nvPr>
        </p:nvSpPr>
        <p:spPr>
          <a:xfrm>
            <a:off x="2915478" y="274638"/>
            <a:ext cx="5755447" cy="5453591"/>
          </a:xfrm>
        </p:spPr>
        <p:txBody>
          <a:bodyPr/>
          <a:lstStyle/>
          <a:p>
            <a:pPr marL="152400" indent="0">
              <a:spcAft>
                <a:spcPts val="1200"/>
              </a:spcAft>
              <a:buNone/>
            </a:pPr>
            <a:r>
              <a:rPr lang="en-US" dirty="0">
                <a:solidFill>
                  <a:srgbClr val="BFBFBF"/>
                </a:solidFill>
              </a:rPr>
              <a:t>COUNTERMEASURE</a:t>
            </a:r>
            <a:r>
              <a:rPr lang="en-US" dirty="0"/>
              <a:t> </a:t>
            </a:r>
            <a:r>
              <a:rPr lang="en-US" dirty="0" smtClean="0"/>
              <a:t>SHARING</a:t>
            </a:r>
            <a:endParaRPr lang="en-US" dirty="0" smtClean="0"/>
          </a:p>
          <a:p>
            <a:pPr>
              <a:spcAft>
                <a:spcPts val="1200"/>
              </a:spcAft>
            </a:pPr>
            <a:r>
              <a:rPr lang="en-US" dirty="0" smtClean="0"/>
              <a:t>Share </a:t>
            </a:r>
            <a:r>
              <a:rPr lang="en-US" dirty="0"/>
              <a:t>information about automated attacks with others in same sector, with trade organizations, OWASP community, and with national CERTs</a:t>
            </a:r>
            <a:r>
              <a:rPr lang="en-US" dirty="0" smtClean="0"/>
              <a:t>.</a:t>
            </a:r>
          </a:p>
          <a:p>
            <a:pPr marL="0" indent="0">
              <a:spcAft>
                <a:spcPts val="1200"/>
              </a:spcAft>
              <a:buNone/>
            </a:pPr>
            <a:endParaRPr lang="en-US" dirty="0"/>
          </a:p>
        </p:txBody>
      </p:sp>
    </p:spTree>
    <p:extLst>
      <p:ext uri="{BB962C8B-B14F-4D97-AF65-F5344CB8AC3E}">
        <p14:creationId xmlns:p14="http://schemas.microsoft.com/office/powerpoint/2010/main" val="67023350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722312" y="4406900"/>
            <a:ext cx="7772400" cy="1362075"/>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004685"/>
              </a:buClr>
              <a:buSzPct val="25000"/>
              <a:buFont typeface="Calibri"/>
              <a:buNone/>
            </a:pPr>
            <a:r>
              <a:rPr lang="en-US" sz="4000" b="1" i="0" u="none" strike="noStrike" cap="none" dirty="0" smtClean="0">
                <a:solidFill>
                  <a:srgbClr val="004685"/>
                </a:solidFill>
                <a:latin typeface="Calibri"/>
                <a:ea typeface="Calibri"/>
                <a:cs typeface="Calibri"/>
                <a:sym typeface="Calibri"/>
              </a:rPr>
              <a:t>THE END IS NIGH</a:t>
            </a:r>
            <a:endParaRPr lang="en-US" sz="4000" b="1" i="0" u="none" strike="noStrike" cap="none" dirty="0">
              <a:solidFill>
                <a:srgbClr val="004685"/>
              </a:solidFill>
              <a:latin typeface="Calibri"/>
              <a:ea typeface="Calibri"/>
              <a:cs typeface="Calibri"/>
              <a:sym typeface="Calibri"/>
            </a:endParaRPr>
          </a:p>
        </p:txBody>
      </p:sp>
      <p:sp>
        <p:nvSpPr>
          <p:cNvPr id="418" name="Shape 418"/>
          <p:cNvSpPr txBox="1">
            <a:spLocks noGrp="1"/>
          </p:cNvSpPr>
          <p:nvPr>
            <p:ph type="body" idx="1"/>
          </p:nvPr>
        </p:nvSpPr>
        <p:spPr>
          <a:xfrm>
            <a:off x="722312" y="2906713"/>
            <a:ext cx="7772400" cy="1500187"/>
          </a:xfrm>
          <a:prstGeom prst="rect">
            <a:avLst/>
          </a:prstGeom>
          <a:noFill/>
          <a:ln>
            <a:noFill/>
          </a:ln>
        </p:spPr>
        <p:txBody>
          <a:bodyPr wrap="square" lIns="91425" tIns="45700" rIns="91425" bIns="45700" anchor="b" anchorCtr="0">
            <a:noAutofit/>
          </a:bodyPr>
          <a:lstStyle/>
          <a:p>
            <a:pPr marL="0" marR="0" lvl="0" indent="0" algn="l" rtl="0">
              <a:spcBef>
                <a:spcPts val="0"/>
              </a:spcBef>
              <a:buClr>
                <a:srgbClr val="888888"/>
              </a:buClr>
              <a:buSzPct val="25000"/>
              <a:buFont typeface="Arial"/>
              <a:buNone/>
            </a:pPr>
            <a:r>
              <a:rPr lang="en-US" sz="2000" b="0" i="0" u="none" strike="noStrike" cap="none" dirty="0" smtClean="0">
                <a:solidFill>
                  <a:srgbClr val="888888"/>
                </a:solidFill>
                <a:latin typeface="Calibri"/>
                <a:ea typeface="Calibri"/>
                <a:cs typeface="Calibri"/>
                <a:sym typeface="Calibri"/>
              </a:rPr>
              <a:t>Bot Apocalypse</a:t>
            </a:r>
            <a:endParaRPr lang="en-US" sz="2000" b="0" i="0" u="none" strike="noStrike" cap="none"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8048872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5810665" cy="5453591"/>
          </a:xfrm>
        </p:spPr>
        <p:txBody>
          <a:bodyPr/>
          <a:lstStyle/>
          <a:p>
            <a:pPr>
              <a:spcAft>
                <a:spcPts val="1200"/>
              </a:spcAft>
            </a:pPr>
            <a:r>
              <a:rPr lang="en-US" dirty="0" smtClean="0"/>
              <a:t>But is it “security”?</a:t>
            </a:r>
          </a:p>
          <a:p>
            <a:pPr lvl="1">
              <a:spcAft>
                <a:spcPts val="1200"/>
              </a:spcAft>
            </a:pPr>
            <a:r>
              <a:rPr lang="en-US" dirty="0" smtClean="0"/>
              <a:t>Confidentiality</a:t>
            </a:r>
          </a:p>
          <a:p>
            <a:pPr lvl="1">
              <a:spcAft>
                <a:spcPts val="1200"/>
              </a:spcAft>
            </a:pPr>
            <a:r>
              <a:rPr lang="en-US" dirty="0" smtClean="0"/>
              <a:t>Availability</a:t>
            </a:r>
          </a:p>
          <a:p>
            <a:pPr lvl="1">
              <a:spcAft>
                <a:spcPts val="1200"/>
              </a:spcAft>
            </a:pPr>
            <a:r>
              <a:rPr lang="en-US" dirty="0" smtClean="0"/>
              <a:t>Integrity</a:t>
            </a:r>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Security</a:t>
            </a:r>
            <a:endParaRPr lang="en-US" dirty="0"/>
          </a:p>
        </p:txBody>
      </p:sp>
      <p:sp>
        <p:nvSpPr>
          <p:cNvPr id="6" name="Rectangle 5"/>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solidFill>
                  <a:schemeClr val="tx1">
                    <a:lumMod val="50000"/>
                    <a:lumOff val="50000"/>
                  </a:schemeClr>
                </a:solidFill>
              </a:rPr>
              <a:t>InfoSec </a:t>
            </a:r>
            <a:r>
              <a:rPr lang="en-US" sz="1200" dirty="0" smtClean="0">
                <a:solidFill>
                  <a:schemeClr val="tx1">
                    <a:lumMod val="50000"/>
                    <a:lumOff val="50000"/>
                  </a:schemeClr>
                </a:solidFill>
              </a:rPr>
              <a:t>Purist</a:t>
            </a:r>
            <a:endParaRPr lang="en-US" sz="1200" dirty="0">
              <a:solidFill>
                <a:schemeClr val="tx1">
                  <a:lumMod val="50000"/>
                  <a:lumOff val="50000"/>
                </a:schemeClr>
              </a:solidFill>
            </a:endParaRPr>
          </a:p>
        </p:txBody>
      </p:sp>
      <p:pic>
        <p:nvPicPr>
          <p:cNvPr id="3" name="Picture 2"/>
          <p:cNvPicPr>
            <a:picLocks noChangeAspect="1"/>
          </p:cNvPicPr>
          <p:nvPr/>
        </p:nvPicPr>
        <p:blipFill>
          <a:blip r:embed="rId3">
            <a:grayscl/>
          </a:blip>
          <a:stretch>
            <a:fillRect/>
          </a:stretch>
        </p:blipFill>
        <p:spPr>
          <a:xfrm>
            <a:off x="795274" y="3064702"/>
            <a:ext cx="1178052" cy="2401824"/>
          </a:xfrm>
          <a:prstGeom prst="rect">
            <a:avLst/>
          </a:prstGeom>
        </p:spPr>
      </p:pic>
    </p:spTree>
    <p:extLst>
      <p:ext uri="{BB962C8B-B14F-4D97-AF65-F5344CB8AC3E}">
        <p14:creationId xmlns:p14="http://schemas.microsoft.com/office/powerpoint/2010/main" val="388320506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5940000"/>
          </a:xfrm>
          <a:prstGeom prst="rect">
            <a:avLst/>
          </a:prstGeom>
          <a:solidFill>
            <a:srgbClr val="1C1646"/>
          </a:solidFill>
        </p:spPr>
        <p:txBody>
          <a:bodyPr wrap="square" rtlCol="0">
            <a:spAutoFit/>
          </a:bodyPr>
          <a:lstStyle/>
          <a:p>
            <a:endParaRPr lang="en-US" dirty="0"/>
          </a:p>
        </p:txBody>
      </p:sp>
      <p:sp>
        <p:nvSpPr>
          <p:cNvPr id="7"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WASC Threat Classification View</a:t>
            </a:r>
          </a:p>
          <a:p>
            <a:endParaRPr lang="en-US" dirty="0"/>
          </a:p>
        </p:txBody>
      </p:sp>
      <p:sp>
        <p:nvSpPr>
          <p:cNvPr id="5" name="TextBox 4"/>
          <p:cNvSpPr txBox="1"/>
          <p:nvPr/>
        </p:nvSpPr>
        <p:spPr>
          <a:xfrm>
            <a:off x="8026244" y="-5512"/>
            <a:ext cx="1117756" cy="5940000"/>
          </a:xfrm>
          <a:prstGeom prst="rect">
            <a:avLst/>
          </a:prstGeom>
          <a:solidFill>
            <a:srgbClr val="1C1646"/>
          </a:solidFill>
        </p:spPr>
        <p:txBody>
          <a:bodyPr wrap="square" rtlCol="0">
            <a:spAutoFit/>
          </a:bodyPr>
          <a:lstStyle/>
          <a:p>
            <a:endParaRPr lang="en-US" dirty="0"/>
          </a:p>
        </p:txBody>
      </p:sp>
      <p:sp>
        <p:nvSpPr>
          <p:cNvPr id="8" name="TextBox 7"/>
          <p:cNvSpPr txBox="1"/>
          <p:nvPr/>
        </p:nvSpPr>
        <p:spPr>
          <a:xfrm>
            <a:off x="0" y="5770316"/>
            <a:ext cx="9000000" cy="144000"/>
          </a:xfrm>
          <a:prstGeom prst="rect">
            <a:avLst/>
          </a:prstGeom>
          <a:solidFill>
            <a:srgbClr val="1C1646"/>
          </a:solidFill>
        </p:spPr>
        <p:txBody>
          <a:bodyPr wrap="square" rtlCol="0">
            <a:spAutoFit/>
          </a:bodyPr>
          <a:lstStyle/>
          <a:p>
            <a:endParaRPr lang="en-US" dirty="0"/>
          </a:p>
        </p:txBody>
      </p:sp>
      <p:pic>
        <p:nvPicPr>
          <p:cNvPr id="4" name="Picture 3"/>
          <p:cNvPicPr>
            <a:picLocks noChangeAspect="1"/>
          </p:cNvPicPr>
          <p:nvPr/>
        </p:nvPicPr>
        <p:blipFill>
          <a:blip r:embed="rId3"/>
          <a:stretch>
            <a:fillRect/>
          </a:stretch>
        </p:blipFill>
        <p:spPr>
          <a:xfrm>
            <a:off x="1716140" y="0"/>
            <a:ext cx="5579880" cy="5885754"/>
          </a:xfrm>
          <a:prstGeom prst="rect">
            <a:avLst/>
          </a:prstGeom>
        </p:spPr>
      </p:pic>
    </p:spTree>
    <p:extLst>
      <p:ext uri="{BB962C8B-B14F-4D97-AF65-F5344CB8AC3E}">
        <p14:creationId xmlns:p14="http://schemas.microsoft.com/office/powerpoint/2010/main" val="372798974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5940000"/>
          </a:xfrm>
          <a:prstGeom prst="rect">
            <a:avLst/>
          </a:prstGeom>
          <a:solidFill>
            <a:srgbClr val="1D174A"/>
          </a:solidFill>
        </p:spPr>
        <p:txBody>
          <a:bodyPr wrap="square" rtlCol="0">
            <a:spAutoFit/>
          </a:bodyPr>
          <a:lstStyle/>
          <a:p>
            <a:endParaRPr lang="en-US" dirty="0"/>
          </a:p>
        </p:txBody>
      </p:sp>
      <p:sp>
        <p:nvSpPr>
          <p:cNvPr id="7"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Mitre</a:t>
            </a:r>
            <a:r>
              <a:rPr lang="en-US" dirty="0" smtClean="0"/>
              <a:t> CAPEC View</a:t>
            </a:r>
          </a:p>
          <a:p>
            <a:endParaRPr lang="en-US" dirty="0"/>
          </a:p>
        </p:txBody>
      </p:sp>
      <p:pic>
        <p:nvPicPr>
          <p:cNvPr id="4" name="Picture 3"/>
          <p:cNvPicPr>
            <a:picLocks noChangeAspect="1"/>
          </p:cNvPicPr>
          <p:nvPr/>
        </p:nvPicPr>
        <p:blipFill>
          <a:blip r:embed="rId3"/>
          <a:stretch>
            <a:fillRect/>
          </a:stretch>
        </p:blipFill>
        <p:spPr>
          <a:xfrm>
            <a:off x="2174061" y="0"/>
            <a:ext cx="4727918" cy="5847048"/>
          </a:xfrm>
          <a:prstGeom prst="rect">
            <a:avLst/>
          </a:prstGeom>
        </p:spPr>
      </p:pic>
    </p:spTree>
    <p:extLst>
      <p:ext uri="{BB962C8B-B14F-4D97-AF65-F5344CB8AC3E}">
        <p14:creationId xmlns:p14="http://schemas.microsoft.com/office/powerpoint/2010/main" val="62233394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Problem Definition Revisited</a:t>
            </a:r>
          </a:p>
          <a:p>
            <a:endParaRPr lang="en-US" dirty="0"/>
          </a:p>
        </p:txBody>
      </p:sp>
      <p:sp>
        <p:nvSpPr>
          <p:cNvPr id="8" name="Oval Callout 7"/>
          <p:cNvSpPr/>
          <p:nvPr/>
        </p:nvSpPr>
        <p:spPr>
          <a:xfrm>
            <a:off x="1045397" y="1297343"/>
            <a:ext cx="2172470" cy="1562375"/>
          </a:xfrm>
          <a:prstGeom prst="wedgeEllipseCallout">
            <a:avLst>
              <a:gd name="adj1" fmla="val -11893"/>
              <a:gd name="adj2" fmla="val 81686"/>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We are seeing a growth in </a:t>
            </a:r>
            <a:r>
              <a:rPr lang="en-US" sz="1200" b="1" dirty="0" smtClean="0">
                <a:solidFill>
                  <a:schemeClr val="tx1"/>
                </a:solidFill>
              </a:rPr>
              <a:t>OAT-020 Account Aggregation</a:t>
            </a:r>
            <a:r>
              <a:rPr lang="en-US" sz="1200" dirty="0" smtClean="0">
                <a:solidFill>
                  <a:schemeClr val="tx1"/>
                </a:solidFill>
              </a:rPr>
              <a:t>, as defined in the </a:t>
            </a:r>
            <a:r>
              <a:rPr lang="en-US" sz="1200" b="1" dirty="0" smtClean="0">
                <a:solidFill>
                  <a:schemeClr val="tx1"/>
                </a:solidFill>
              </a:rPr>
              <a:t>OWASP Automated Threat Handbook</a:t>
            </a:r>
            <a:endParaRPr lang="en-US" sz="1200" b="1" dirty="0">
              <a:solidFill>
                <a:schemeClr val="tx1"/>
              </a:solidFill>
            </a:endParaRPr>
          </a:p>
        </p:txBody>
      </p:sp>
      <p:sp>
        <p:nvSpPr>
          <p:cNvPr id="9" name="Oval Callout 8"/>
          <p:cNvSpPr/>
          <p:nvPr/>
        </p:nvSpPr>
        <p:spPr>
          <a:xfrm>
            <a:off x="6182350" y="1645469"/>
            <a:ext cx="2025338" cy="1231070"/>
          </a:xfrm>
          <a:prstGeom prst="wedgeEllipseCallout">
            <a:avLst>
              <a:gd name="adj1" fmla="val 23167"/>
              <a:gd name="adj2" fmla="val 79360"/>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We have a new cloud service that complements your own mitigations for </a:t>
            </a:r>
            <a:r>
              <a:rPr lang="en-US" sz="1200" b="1" dirty="0" smtClean="0">
                <a:solidFill>
                  <a:schemeClr val="tx1"/>
                </a:solidFill>
              </a:rPr>
              <a:t>OAT-020</a:t>
            </a:r>
            <a:endParaRPr lang="en-US" sz="1200" b="1" dirty="0">
              <a:solidFill>
                <a:schemeClr val="tx1"/>
              </a:solidFill>
            </a:endParaRPr>
          </a:p>
        </p:txBody>
      </p:sp>
      <p:sp>
        <p:nvSpPr>
          <p:cNvPr id="12" name="Oval Callout 11"/>
          <p:cNvSpPr/>
          <p:nvPr/>
        </p:nvSpPr>
        <p:spPr>
          <a:xfrm>
            <a:off x="2312229" y="2799238"/>
            <a:ext cx="1946660" cy="1250100"/>
          </a:xfrm>
          <a:prstGeom prst="wedgeEllipseCallout">
            <a:avLst>
              <a:gd name="adj1" fmla="val 59855"/>
              <a:gd name="adj2" fmla="val 37068"/>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Yes, marketing have some data about customer disengagement that supports this</a:t>
            </a:r>
            <a:endParaRPr lang="en-US" sz="1200" dirty="0">
              <a:solidFill>
                <a:schemeClr val="tx1"/>
              </a:solidFill>
            </a:endParaRPr>
          </a:p>
        </p:txBody>
      </p:sp>
      <p:sp>
        <p:nvSpPr>
          <p:cNvPr id="13" name="Rectangle 12"/>
          <p:cNvSpPr/>
          <p:nvPr/>
        </p:nvSpPr>
        <p:spPr>
          <a:xfrm>
            <a:off x="721087" y="5576537"/>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Information Security Manager</a:t>
            </a:r>
            <a:endParaRPr lang="en-US" sz="1200" dirty="0">
              <a:solidFill>
                <a:schemeClr val="tx1">
                  <a:lumMod val="50000"/>
                  <a:lumOff val="50000"/>
                </a:schemeClr>
              </a:solidFill>
            </a:endParaRPr>
          </a:p>
        </p:txBody>
      </p:sp>
      <p:sp>
        <p:nvSpPr>
          <p:cNvPr id="14" name="Rectangle 13"/>
          <p:cNvSpPr/>
          <p:nvPr/>
        </p:nvSpPr>
        <p:spPr>
          <a:xfrm>
            <a:off x="3977121" y="5470663"/>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Chief Operating Officer</a:t>
            </a:r>
            <a:endParaRPr lang="en-US" sz="1200" dirty="0">
              <a:solidFill>
                <a:schemeClr val="tx1">
                  <a:lumMod val="50000"/>
                  <a:lumOff val="50000"/>
                </a:schemeClr>
              </a:solidFill>
            </a:endParaRPr>
          </a:p>
        </p:txBody>
      </p:sp>
      <p:sp>
        <p:nvSpPr>
          <p:cNvPr id="15" name="Rectangle 14"/>
          <p:cNvSpPr/>
          <p:nvPr/>
        </p:nvSpPr>
        <p:spPr>
          <a:xfrm>
            <a:off x="6888670" y="5501584"/>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Vendor Sales Rep</a:t>
            </a:r>
            <a:endParaRPr lang="en-US" sz="1200" dirty="0">
              <a:solidFill>
                <a:schemeClr val="tx1">
                  <a:lumMod val="50000"/>
                  <a:lumOff val="50000"/>
                </a:schemeClr>
              </a:solidFill>
            </a:endParaRPr>
          </a:p>
        </p:txBody>
      </p:sp>
      <p:pic>
        <p:nvPicPr>
          <p:cNvPr id="16" name="Picture 15"/>
          <p:cNvPicPr>
            <a:picLocks noChangeAspect="1"/>
          </p:cNvPicPr>
          <p:nvPr/>
        </p:nvPicPr>
        <p:blipFill>
          <a:blip r:embed="rId3">
            <a:grayscl/>
          </a:blip>
          <a:stretch>
            <a:fillRect/>
          </a:stretch>
        </p:blipFill>
        <p:spPr>
          <a:xfrm>
            <a:off x="4258889" y="3312674"/>
            <a:ext cx="1316736" cy="2135124"/>
          </a:xfrm>
          <a:prstGeom prst="rect">
            <a:avLst/>
          </a:prstGeom>
        </p:spPr>
      </p:pic>
      <p:pic>
        <p:nvPicPr>
          <p:cNvPr id="17" name="Picture 16"/>
          <p:cNvPicPr>
            <a:picLocks noChangeAspect="1"/>
          </p:cNvPicPr>
          <p:nvPr/>
        </p:nvPicPr>
        <p:blipFill>
          <a:blip r:embed="rId4">
            <a:grayscl/>
          </a:blip>
          <a:stretch>
            <a:fillRect/>
          </a:stretch>
        </p:blipFill>
        <p:spPr>
          <a:xfrm>
            <a:off x="7227862" y="3338582"/>
            <a:ext cx="1252728" cy="2109216"/>
          </a:xfrm>
          <a:prstGeom prst="rect">
            <a:avLst/>
          </a:prstGeom>
        </p:spPr>
      </p:pic>
      <p:pic>
        <p:nvPicPr>
          <p:cNvPr id="18" name="Picture 17"/>
          <p:cNvPicPr>
            <a:picLocks noChangeAspect="1"/>
          </p:cNvPicPr>
          <p:nvPr/>
        </p:nvPicPr>
        <p:blipFill>
          <a:blip r:embed="rId5">
            <a:grayscl/>
          </a:blip>
          <a:stretch>
            <a:fillRect/>
          </a:stretch>
        </p:blipFill>
        <p:spPr>
          <a:xfrm>
            <a:off x="1197606" y="3454865"/>
            <a:ext cx="1254252" cy="2002536"/>
          </a:xfrm>
          <a:prstGeom prst="rect">
            <a:avLst/>
          </a:prstGeom>
        </p:spPr>
      </p:pic>
      <p:sp>
        <p:nvSpPr>
          <p:cNvPr id="19" name="Oval Callout 18"/>
          <p:cNvSpPr/>
          <p:nvPr/>
        </p:nvSpPr>
        <p:spPr>
          <a:xfrm>
            <a:off x="3554827" y="406080"/>
            <a:ext cx="2302869" cy="2557440"/>
          </a:xfrm>
          <a:prstGeom prst="wedgeEllipseCallout">
            <a:avLst>
              <a:gd name="adj1" fmla="val 4705"/>
              <a:gd name="adj2" fmla="val 60624"/>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Let’s update the </a:t>
            </a:r>
            <a:r>
              <a:rPr lang="en-US" sz="1200" dirty="0">
                <a:solidFill>
                  <a:schemeClr val="tx1"/>
                </a:solidFill>
              </a:rPr>
              <a:t>risk </a:t>
            </a:r>
            <a:r>
              <a:rPr lang="en-US" sz="1200" dirty="0" smtClean="0">
                <a:solidFill>
                  <a:schemeClr val="tx1"/>
                </a:solidFill>
              </a:rPr>
              <a:t>assessment, after</a:t>
            </a:r>
            <a:endParaRPr lang="en-US" sz="1200" dirty="0">
              <a:solidFill>
                <a:schemeClr val="tx1"/>
              </a:solidFill>
            </a:endParaRPr>
          </a:p>
          <a:p>
            <a:pPr algn="ctr"/>
            <a:r>
              <a:rPr lang="en-US" sz="1200" dirty="0" smtClean="0">
                <a:solidFill>
                  <a:schemeClr val="tx1"/>
                </a:solidFill>
              </a:rPr>
              <a:t> reviewing our threat event detection capabilities and possible additional mitigations based on the </a:t>
            </a:r>
            <a:r>
              <a:rPr lang="en-US" sz="1200" b="1" dirty="0" smtClean="0">
                <a:solidFill>
                  <a:schemeClr val="tx1"/>
                </a:solidFill>
              </a:rPr>
              <a:t>OWASP Automated Threat Handbook</a:t>
            </a:r>
            <a:endParaRPr lang="en-US" sz="1200" b="1" dirty="0">
              <a:solidFill>
                <a:schemeClr val="tx1"/>
              </a:solidFill>
            </a:endParaRPr>
          </a:p>
        </p:txBody>
      </p:sp>
      <p:sp>
        <p:nvSpPr>
          <p:cNvPr id="20" name="Oval Callout 19"/>
          <p:cNvSpPr/>
          <p:nvPr/>
        </p:nvSpPr>
        <p:spPr>
          <a:xfrm>
            <a:off x="73675" y="2583238"/>
            <a:ext cx="1406366" cy="1633082"/>
          </a:xfrm>
          <a:prstGeom prst="wedgeEllipseCallout">
            <a:avLst>
              <a:gd name="adj1" fmla="val 49606"/>
              <a:gd name="adj2" fmla="val 34994"/>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We can raise </a:t>
            </a:r>
            <a:r>
              <a:rPr lang="en-US" sz="1200" b="1" dirty="0" smtClean="0">
                <a:solidFill>
                  <a:schemeClr val="tx1"/>
                </a:solidFill>
              </a:rPr>
              <a:t>OAT-020 </a:t>
            </a:r>
            <a:r>
              <a:rPr lang="en-US" sz="1200" dirty="0" smtClean="0">
                <a:solidFill>
                  <a:schemeClr val="tx1"/>
                </a:solidFill>
              </a:rPr>
              <a:t>at the next Cyber Intelligence Sharing Group</a:t>
            </a:r>
            <a:endParaRPr lang="en-US" sz="1200" dirty="0">
              <a:solidFill>
                <a:schemeClr val="tx1"/>
              </a:solidFill>
            </a:endParaRPr>
          </a:p>
        </p:txBody>
      </p:sp>
      <p:sp>
        <p:nvSpPr>
          <p:cNvPr id="21" name="Oval Callout 20"/>
          <p:cNvSpPr/>
          <p:nvPr/>
        </p:nvSpPr>
        <p:spPr>
          <a:xfrm>
            <a:off x="5490224" y="2849790"/>
            <a:ext cx="1309207" cy="977584"/>
          </a:xfrm>
          <a:prstGeom prst="wedgeEllipseCallout">
            <a:avLst>
              <a:gd name="adj1" fmla="val -60409"/>
              <a:gd name="adj2" fmla="val 28808"/>
            </a:avLst>
          </a:prstGeom>
          <a:solidFill>
            <a:srgbClr val="F4F4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What new products or services might help?</a:t>
            </a:r>
            <a:endParaRPr lang="en-US" sz="1200" dirty="0">
              <a:solidFill>
                <a:schemeClr val="tx1"/>
              </a:solidFill>
            </a:endParaRPr>
          </a:p>
        </p:txBody>
      </p:sp>
    </p:spTree>
    <p:extLst>
      <p:ext uri="{BB962C8B-B14F-4D97-AF65-F5344CB8AC3E}">
        <p14:creationId xmlns:p14="http://schemas.microsoft.com/office/powerpoint/2010/main" val="1988202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5" grpId="0"/>
      <p:bldP spid="19" grpId="0" animBg="1"/>
      <p:bldP spid="20"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16000" y="274638"/>
            <a:ext cx="6228000" cy="5453591"/>
          </a:xfrm>
        </p:spPr>
        <p:txBody>
          <a:bodyPr/>
          <a:lstStyle/>
          <a:p>
            <a:pPr>
              <a:spcAft>
                <a:spcPts val="1200"/>
              </a:spcAft>
            </a:pPr>
            <a:r>
              <a:rPr lang="en-US" dirty="0" smtClean="0"/>
              <a:t>Questions and contributions</a:t>
            </a:r>
          </a:p>
          <a:p>
            <a:pPr lvl="1">
              <a:spcAft>
                <a:spcPts val="1200"/>
              </a:spcAft>
            </a:pPr>
            <a:r>
              <a:rPr lang="en-US" dirty="0" smtClean="0"/>
              <a:t>Now</a:t>
            </a:r>
          </a:p>
          <a:p>
            <a:pPr lvl="1">
              <a:spcAft>
                <a:spcPts val="1200"/>
              </a:spcAft>
            </a:pPr>
            <a:r>
              <a:rPr lang="en-US" dirty="0" err="1" smtClean="0"/>
              <a:t>colin.watson@owasp.org</a:t>
            </a:r>
            <a:endParaRPr lang="en-US" dirty="0" smtClean="0"/>
          </a:p>
          <a:p>
            <a:pPr lvl="1">
              <a:spcAft>
                <a:spcPts val="1200"/>
              </a:spcAft>
            </a:pPr>
            <a:r>
              <a:rPr lang="en-US" dirty="0" smtClean="0"/>
              <a:t>Project </a:t>
            </a:r>
            <a:r>
              <a:rPr lang="en-US" dirty="0"/>
              <a:t>mailing list</a:t>
            </a:r>
            <a:br>
              <a:rPr lang="en-US" dirty="0"/>
            </a:br>
            <a:r>
              <a:rPr lang="en-US" sz="1200" dirty="0"/>
              <a:t>https://</a:t>
            </a:r>
            <a:r>
              <a:rPr lang="en-US" sz="1200" dirty="0" err="1"/>
              <a:t>lists.owasp.org</a:t>
            </a:r>
            <a:r>
              <a:rPr lang="en-US" sz="1200" dirty="0"/>
              <a:t>/mailman/</a:t>
            </a:r>
            <a:r>
              <a:rPr lang="en-US" sz="1200" dirty="0" err="1"/>
              <a:t>listinfo</a:t>
            </a:r>
            <a:r>
              <a:rPr lang="en-US" sz="1200" dirty="0"/>
              <a:t>/</a:t>
            </a:r>
            <a:r>
              <a:rPr lang="en-US" sz="1200" dirty="0" err="1"/>
              <a:t>automated_threats_to_web_applications</a:t>
            </a:r>
            <a:endParaRPr lang="en-US" sz="1200" dirty="0" smtClean="0"/>
          </a:p>
        </p:txBody>
      </p:sp>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Questions</a:t>
            </a:r>
          </a:p>
          <a:p>
            <a:endParaRPr lang="en-US" dirty="0"/>
          </a:p>
        </p:txBody>
      </p:sp>
      <p:sp>
        <p:nvSpPr>
          <p:cNvPr id="7" name="Rectangle 6"/>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Colin Watson</a:t>
            </a:r>
            <a:endParaRPr lang="en-US" sz="1200" dirty="0">
              <a:solidFill>
                <a:schemeClr val="tx1">
                  <a:lumMod val="50000"/>
                  <a:lumOff val="50000"/>
                </a:schemeClr>
              </a:solidFill>
            </a:endParaRPr>
          </a:p>
        </p:txBody>
      </p:sp>
      <p:pic>
        <p:nvPicPr>
          <p:cNvPr id="8" name="Picture 7"/>
          <p:cNvPicPr>
            <a:picLocks noChangeAspect="1"/>
          </p:cNvPicPr>
          <p:nvPr/>
        </p:nvPicPr>
        <p:blipFill>
          <a:blip r:embed="rId3">
            <a:grayscl/>
          </a:blip>
          <a:stretch>
            <a:fillRect/>
          </a:stretch>
        </p:blipFill>
        <p:spPr>
          <a:xfrm>
            <a:off x="761647" y="3299916"/>
            <a:ext cx="1318260" cy="2109216"/>
          </a:xfrm>
          <a:prstGeom prst="rect">
            <a:avLst/>
          </a:prstGeom>
        </p:spPr>
      </p:pic>
    </p:spTree>
    <p:extLst>
      <p:ext uri="{BB962C8B-B14F-4D97-AF65-F5344CB8AC3E}">
        <p14:creationId xmlns:p14="http://schemas.microsoft.com/office/powerpoint/2010/main" val="8914495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Bad Automation</a:t>
            </a:r>
          </a:p>
          <a:p>
            <a:endParaRPr lang="en-US" dirty="0"/>
          </a:p>
        </p:txBody>
      </p:sp>
      <p:sp>
        <p:nvSpPr>
          <p:cNvPr id="13" name="Rectangle 12"/>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Malicious Automation</a:t>
            </a:r>
            <a:endParaRPr lang="en-US" sz="1200" dirty="0">
              <a:solidFill>
                <a:schemeClr val="tx1">
                  <a:lumMod val="50000"/>
                  <a:lumOff val="50000"/>
                </a:schemeClr>
              </a:solidFill>
            </a:endParaRPr>
          </a:p>
        </p:txBody>
      </p:sp>
      <p:pic>
        <p:nvPicPr>
          <p:cNvPr id="6" name="Picture 5"/>
          <p:cNvPicPr>
            <a:picLocks noChangeAspect="1"/>
          </p:cNvPicPr>
          <p:nvPr/>
        </p:nvPicPr>
        <p:blipFill>
          <a:blip r:embed="rId3">
            <a:grayscl/>
          </a:blip>
          <a:stretch>
            <a:fillRect/>
          </a:stretch>
        </p:blipFill>
        <p:spPr>
          <a:xfrm>
            <a:off x="830883" y="3616085"/>
            <a:ext cx="1250137" cy="1850441"/>
          </a:xfrm>
          <a:prstGeom prst="rect">
            <a:avLst/>
          </a:prstGeom>
        </p:spPr>
      </p:pic>
      <p:sp>
        <p:nvSpPr>
          <p:cNvPr id="8" name="Content Placeholder 1"/>
          <p:cNvSpPr>
            <a:spLocks noGrp="1"/>
          </p:cNvSpPr>
          <p:nvPr>
            <p:ph idx="1"/>
          </p:nvPr>
        </p:nvSpPr>
        <p:spPr>
          <a:xfrm>
            <a:off x="2915478" y="274638"/>
            <a:ext cx="5755447" cy="5453591"/>
          </a:xfrm>
        </p:spPr>
        <p:txBody>
          <a:bodyPr/>
          <a:lstStyle/>
          <a:p>
            <a:pPr>
              <a:spcAft>
                <a:spcPts val="1200"/>
              </a:spcAft>
            </a:pPr>
            <a:r>
              <a:rPr lang="en-US" dirty="0"/>
              <a:t>Account enumeration</a:t>
            </a:r>
          </a:p>
          <a:p>
            <a:pPr>
              <a:spcAft>
                <a:spcPts val="1200"/>
              </a:spcAft>
            </a:pPr>
            <a:r>
              <a:rPr lang="en-US" dirty="0"/>
              <a:t>Aggregation</a:t>
            </a:r>
          </a:p>
          <a:p>
            <a:pPr>
              <a:spcAft>
                <a:spcPts val="1200"/>
              </a:spcAft>
            </a:pPr>
            <a:r>
              <a:rPr lang="en-US" dirty="0"/>
              <a:t>Click fraud</a:t>
            </a:r>
          </a:p>
          <a:p>
            <a:pPr>
              <a:spcAft>
                <a:spcPts val="1200"/>
              </a:spcAft>
            </a:pPr>
            <a:r>
              <a:rPr lang="en-US" dirty="0"/>
              <a:t>Comment spam</a:t>
            </a:r>
          </a:p>
          <a:p>
            <a:pPr>
              <a:spcAft>
                <a:spcPts val="1200"/>
              </a:spcAft>
            </a:pPr>
            <a:r>
              <a:rPr lang="en-US" dirty="0"/>
              <a:t>Content scraping</a:t>
            </a:r>
          </a:p>
          <a:p>
            <a:pPr>
              <a:spcAft>
                <a:spcPts val="1200"/>
              </a:spcAft>
            </a:pPr>
            <a:r>
              <a:rPr lang="en-US" dirty="0"/>
              <a:t>etc</a:t>
            </a:r>
            <a:r>
              <a:rPr lang="en-US" dirty="0" smtClean="0"/>
              <a:t>.</a:t>
            </a:r>
            <a:endParaRPr lang="en-US" dirty="0"/>
          </a:p>
        </p:txBody>
      </p:sp>
    </p:spTree>
    <p:extLst>
      <p:ext uri="{BB962C8B-B14F-4D97-AF65-F5344CB8AC3E}">
        <p14:creationId xmlns:p14="http://schemas.microsoft.com/office/powerpoint/2010/main" val="38131301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Requirement and Objectives</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smtClean="0"/>
              <a:t>Definition</a:t>
            </a:r>
          </a:p>
          <a:p>
            <a:pPr>
              <a:spcAft>
                <a:spcPts val="1200"/>
              </a:spcAft>
            </a:pPr>
            <a:r>
              <a:rPr lang="en-US" dirty="0" smtClean="0"/>
              <a:t>Vocabulary</a:t>
            </a:r>
          </a:p>
          <a:p>
            <a:pPr>
              <a:spcAft>
                <a:spcPts val="1200"/>
              </a:spcAft>
            </a:pPr>
            <a:r>
              <a:rPr lang="en-US" dirty="0" smtClean="0"/>
              <a:t>Guidance on detection and mitigation</a:t>
            </a:r>
            <a:endParaRPr lang="en-US" dirty="0"/>
          </a:p>
        </p:txBody>
      </p:sp>
      <p:sp>
        <p:nvSpPr>
          <p:cNvPr id="5" name="Rectangle 4"/>
          <p:cNvSpPr/>
          <p:nvPr/>
        </p:nvSpPr>
        <p:spPr>
          <a:xfrm>
            <a:off x="443584" y="5485272"/>
            <a:ext cx="1866348" cy="2429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Vendor Sales Rep</a:t>
            </a:r>
            <a:endParaRPr lang="en-US" sz="1200" dirty="0">
              <a:solidFill>
                <a:schemeClr val="tx1">
                  <a:lumMod val="50000"/>
                  <a:lumOff val="50000"/>
                </a:schemeClr>
              </a:solidFill>
            </a:endParaRPr>
          </a:p>
        </p:txBody>
      </p:sp>
      <p:pic>
        <p:nvPicPr>
          <p:cNvPr id="6" name="Picture 5"/>
          <p:cNvPicPr>
            <a:picLocks noChangeAspect="1"/>
          </p:cNvPicPr>
          <p:nvPr/>
        </p:nvPicPr>
        <p:blipFill>
          <a:blip r:embed="rId3">
            <a:grayscl/>
          </a:blip>
          <a:stretch>
            <a:fillRect/>
          </a:stretch>
        </p:blipFill>
        <p:spPr>
          <a:xfrm>
            <a:off x="782776" y="3322270"/>
            <a:ext cx="1252728" cy="2109216"/>
          </a:xfrm>
          <a:prstGeom prst="rect">
            <a:avLst/>
          </a:prstGeom>
        </p:spPr>
      </p:pic>
    </p:spTree>
    <p:extLst>
      <p:ext uri="{BB962C8B-B14F-4D97-AF65-F5344CB8AC3E}">
        <p14:creationId xmlns:p14="http://schemas.microsoft.com/office/powerpoint/2010/main" val="36598093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txBox="1">
            <a:spLocks/>
          </p:cNvSpPr>
          <p:nvPr/>
        </p:nvSpPr>
        <p:spPr>
          <a:xfrm>
            <a:off x="2338038" y="6207210"/>
            <a:ext cx="4348078" cy="514266"/>
          </a:xfrm>
          <a:prstGeom prst="rect">
            <a:avLst/>
          </a:prstGeom>
        </p:spPr>
        <p:txBody>
          <a:bodyPr/>
          <a:lstStyle>
            <a:defPPr>
              <a:defRPr lang="en-US"/>
            </a:defPPr>
            <a:lvl1pPr marL="0" algn="ctr" defTabSz="457200" rtl="0" eaLnBrk="1" latinLnBrk="0" hangingPunct="1">
              <a:defRPr sz="1400" kern="1200" cap="small">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Scope</a:t>
            </a:r>
          </a:p>
          <a:p>
            <a:endParaRPr lang="en-US" dirty="0"/>
          </a:p>
        </p:txBody>
      </p:sp>
      <p:sp>
        <p:nvSpPr>
          <p:cNvPr id="8" name="Content Placeholder 1"/>
          <p:cNvSpPr>
            <a:spLocks noGrp="1"/>
          </p:cNvSpPr>
          <p:nvPr>
            <p:ph idx="1"/>
          </p:nvPr>
        </p:nvSpPr>
        <p:spPr>
          <a:xfrm>
            <a:off x="2915478" y="274638"/>
            <a:ext cx="5755447" cy="5453591"/>
          </a:xfrm>
        </p:spPr>
        <p:txBody>
          <a:bodyPr/>
          <a:lstStyle/>
          <a:p>
            <a:pPr>
              <a:spcAft>
                <a:spcPts val="1200"/>
              </a:spcAft>
            </a:pPr>
            <a:r>
              <a:rPr lang="en-US" dirty="0" smtClean="0"/>
              <a:t>Threat </a:t>
            </a:r>
            <a:r>
              <a:rPr lang="en-US" dirty="0"/>
              <a:t>events to web applications undertaken using automated actions</a:t>
            </a:r>
            <a:endParaRPr lang="en-US" dirty="0" smtClean="0"/>
          </a:p>
          <a:p>
            <a:pPr>
              <a:spcAft>
                <a:spcPts val="1200"/>
              </a:spcAft>
            </a:pPr>
            <a:r>
              <a:rPr lang="en-US" dirty="0" smtClean="0"/>
              <a:t>Abuse </a:t>
            </a:r>
            <a:r>
              <a:rPr lang="en-US" dirty="0"/>
              <a:t>of functionality - misuse of inherent functionality and related design flaws, some of which are also referred to as business logic </a:t>
            </a:r>
            <a:r>
              <a:rPr lang="en-US" dirty="0" smtClean="0"/>
              <a:t>flaws</a:t>
            </a:r>
          </a:p>
          <a:p>
            <a:pPr>
              <a:spcAft>
                <a:spcPts val="1200"/>
              </a:spcAft>
            </a:pPr>
            <a:r>
              <a:rPr lang="en-US" dirty="0" smtClean="0"/>
              <a:t>No coverage </a:t>
            </a:r>
            <a:r>
              <a:rPr lang="en-US" dirty="0"/>
              <a:t>of implementation </a:t>
            </a:r>
            <a:r>
              <a:rPr lang="en-US" dirty="0" smtClean="0"/>
              <a:t>bugs</a:t>
            </a:r>
          </a:p>
          <a:p>
            <a:pPr>
              <a:spcAft>
                <a:spcPts val="1200"/>
              </a:spcAft>
            </a:pPr>
            <a:r>
              <a:rPr lang="en-US" dirty="0" smtClean="0"/>
              <a:t>All </a:t>
            </a:r>
            <a:r>
              <a:rPr lang="en-US" dirty="0"/>
              <a:t>the threats must require the web to exist for the threat to be materialised; thus attacks that can be achieved without the web are out of scope. </a:t>
            </a:r>
          </a:p>
          <a:p>
            <a:pPr marL="0" indent="0">
              <a:spcAft>
                <a:spcPts val="1200"/>
              </a:spcAft>
              <a:buNone/>
            </a:pPr>
            <a:endParaRPr lang="en-US" dirty="0"/>
          </a:p>
        </p:txBody>
      </p:sp>
      <p:pic>
        <p:nvPicPr>
          <p:cNvPr id="2" name="Picture 1"/>
          <p:cNvPicPr>
            <a:picLocks noChangeAspect="1"/>
          </p:cNvPicPr>
          <p:nvPr/>
        </p:nvPicPr>
        <p:blipFill>
          <a:blip r:embed="rId3">
            <a:grayscl/>
          </a:blip>
          <a:stretch>
            <a:fillRect/>
          </a:stretch>
        </p:blipFill>
        <p:spPr>
          <a:xfrm>
            <a:off x="999404" y="3295220"/>
            <a:ext cx="876910" cy="2071726"/>
          </a:xfrm>
          <a:prstGeom prst="rect">
            <a:avLst/>
          </a:prstGeom>
        </p:spPr>
      </p:pic>
      <p:sp>
        <p:nvSpPr>
          <p:cNvPr id="5" name="Rectangle 4"/>
          <p:cNvSpPr/>
          <p:nvPr/>
        </p:nvSpPr>
        <p:spPr>
          <a:xfrm>
            <a:off x="375487" y="5466526"/>
            <a:ext cx="2109300" cy="2470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50000"/>
                    <a:lumOff val="50000"/>
                  </a:schemeClr>
                </a:solidFill>
              </a:rPr>
              <a:t>Malicious Automation</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8696759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TotalTime>
  <Words>10058</Words>
  <Application>Microsoft Macintosh PowerPoint</Application>
  <PresentationFormat>On-screen Show (4:3)</PresentationFormat>
  <Paragraphs>1086</Paragraphs>
  <Slides>66</Slides>
  <Notes>66</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OWASP Project: Automated Threats to Web Applications</vt:lpstr>
      <vt:lpstr>PowerPoint Presentation</vt:lpstr>
      <vt:lpstr>WHAT IS THIS PROJECT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GREAT! HOW DO I USE IT?</vt:lpstr>
      <vt:lpstr>PowerPoint Presentation</vt:lpstr>
      <vt:lpstr>PowerPoint Presentation</vt:lpstr>
      <vt:lpstr>PowerPoint Presentation</vt:lpstr>
      <vt:lpstr>PowerPoint Presentation</vt:lpstr>
      <vt:lpstr>PowerPoint Presentation</vt:lpstr>
      <vt:lpstr>PowerPoint Presentation</vt:lpstr>
      <vt:lpstr>SO, WHAT’S NEW?</vt:lpstr>
      <vt:lpstr>PowerPoint Presentation</vt:lpstr>
      <vt:lpstr>PowerPoint Presentation</vt:lpstr>
      <vt:lpstr>PowerPoint Presentation</vt:lpstr>
      <vt:lpstr>WALK THROUGH OF SOME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COMBINED EXAMPLES</vt:lpstr>
      <vt:lpstr>PowerPoint Presentation</vt:lpstr>
      <vt:lpstr>PowerPoint Presentation</vt:lpstr>
      <vt:lpstr>PowerPoint Presentation</vt:lpstr>
      <vt:lpstr>COUNTERMEASURES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 IS NIGH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Project: Automated Threats to Web Applications</dc:title>
  <cp:lastModifiedBy>Colin Watson</cp:lastModifiedBy>
  <cp:revision>53</cp:revision>
  <dcterms:modified xsi:type="dcterms:W3CDTF">2018-03-26T12:17:15Z</dcterms:modified>
</cp:coreProperties>
</file>